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3" r:id="rId5"/>
    <p:sldId id="636" r:id="rId6"/>
    <p:sldId id="637" r:id="rId7"/>
    <p:sldId id="638" r:id="rId8"/>
    <p:sldId id="639" r:id="rId9"/>
    <p:sldId id="640" r:id="rId10"/>
    <p:sldId id="641" r:id="rId11"/>
    <p:sldId id="642" r:id="rId12"/>
    <p:sldId id="643" r:id="rId13"/>
    <p:sldId id="645" r:id="rId14"/>
    <p:sldId id="571" r:id="rId15"/>
    <p:sldId id="438" r:id="rId16"/>
    <p:sldId id="274" r:id="rId17"/>
    <p:sldId id="29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313"/>
            <p14:sldId id="636"/>
            <p14:sldId id="637"/>
            <p14:sldId id="638"/>
            <p14:sldId id="639"/>
            <p14:sldId id="640"/>
            <p14:sldId id="641"/>
            <p14:sldId id="642"/>
            <p14:sldId id="643"/>
            <p14:sldId id="645"/>
            <p14:sldId id="571"/>
            <p14:sldId id="438"/>
            <p14:sldId id="274"/>
            <p14:sldId id="295"/>
          </p14:sldIdLst>
        </p14:section>
      </p14:sectionLst>
    </p:ext>
    <p:ext uri="{EFAFB233-063F-42B5-8137-9DF3F51BA10A}">
      <p15:sldGuideLst xmlns:p15="http://schemas.microsoft.com/office/powerpoint/2012/main">
        <p15:guide id="1" orient="horz" pos="1498" userDrawn="1">
          <p15:clr>
            <a:srgbClr val="A4A3A4"/>
          </p15:clr>
        </p15:guide>
        <p15:guide id="2" pos="6788" userDrawn="1">
          <p15:clr>
            <a:srgbClr val="A4A3A4"/>
          </p15:clr>
        </p15:guide>
        <p15:guide id="3" pos="4278" userDrawn="1">
          <p15:clr>
            <a:srgbClr val="A4A3A4"/>
          </p15:clr>
        </p15:guide>
        <p15:guide id="4" pos="7121" userDrawn="1">
          <p15:clr>
            <a:srgbClr val="A4A3A4"/>
          </p15:clr>
        </p15:guide>
        <p15:guide id="5" pos="710" userDrawn="1">
          <p15:clr>
            <a:srgbClr val="A4A3A4"/>
          </p15:clr>
        </p15:guide>
        <p15:guide id="6" pos="3399" userDrawn="1">
          <p15:clr>
            <a:srgbClr val="A4A3A4"/>
          </p15:clr>
        </p15:guide>
        <p15:guide id="7" pos="6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DF731"/>
    <a:srgbClr val="66FFFF"/>
    <a:srgbClr val="C22C2D"/>
    <a:srgbClr val="FF6600"/>
    <a:srgbClr val="E0E0E5"/>
    <a:srgbClr val="FFE8CB"/>
    <a:srgbClr val="FFF2CC"/>
    <a:srgbClr val="FFF4E7"/>
    <a:srgbClr val="1C7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878" autoAdjust="0"/>
  </p:normalViewPr>
  <p:slideViewPr>
    <p:cSldViewPr>
      <p:cViewPr varScale="1">
        <p:scale>
          <a:sx n="78" d="100"/>
          <a:sy n="78" d="100"/>
        </p:scale>
        <p:origin x="802" y="72"/>
      </p:cViewPr>
      <p:guideLst>
        <p:guide orient="horz" pos="1498"/>
        <p:guide pos="6788"/>
        <p:guide pos="4278"/>
        <p:guide pos="7121"/>
        <p:guide pos="710"/>
        <p:guide pos="3399"/>
        <p:guide pos="694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a:t>https://www.kaggle.com/guanghan/qa-roberta-deepshare/edit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9.jpe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image5.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srcRect/>
          <a:stretch>
            <a:fillRect/>
          </a:stretch>
        </p:blipFill>
        <p:spPr>
          <a:xfrm>
            <a:off x="0" y="0"/>
            <a:ext cx="12192000" cy="6858000"/>
          </a:xfrm>
          <a:prstGeom prst="rect">
            <a:avLst/>
          </a:prstGeom>
        </p:spPr>
      </p:pic>
      <p:sp>
        <p:nvSpPr>
          <p:cNvPr id="20" name="矩形 19"/>
          <p:cNvSpPr/>
          <p:nvPr userDrawn="1"/>
        </p:nvSpPr>
        <p:spPr>
          <a:xfrm flipH="1">
            <a:off x="0" y="0"/>
            <a:ext cx="12191996"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dirty="0"/>
              <a:t>单击此处编辑母版标题样式</a:t>
            </a:r>
            <a:endParaRPr lang="zh-CN" altLang="en-US" dirty="0"/>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endParaRPr lang="zh-CN" altLang="en-US" dirty="0"/>
          </a:p>
        </p:txBody>
      </p:sp>
      <p:pic>
        <p:nvPicPr>
          <p:cNvPr id="13" name="图片 12"/>
          <p:cNvPicPr>
            <a:picLocks noChangeAspect="1"/>
          </p:cNvPicPr>
          <p:nvPr userDrawn="1"/>
        </p:nvPicPr>
        <p:blipFill>
          <a:blip r:embed="rId3" cstate="screen"/>
          <a:stretch>
            <a:fillRect/>
          </a:stretch>
        </p:blipFill>
        <p:spPr>
          <a:xfrm>
            <a:off x="330208" y="340913"/>
            <a:ext cx="1828799" cy="762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2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a:stretch>
              <a:fillRect/>
            </a:stretch>
          </p:blipFill>
          <p:spPr>
            <a:xfrm>
              <a:off x="-929642" y="0"/>
              <a:ext cx="14538961" cy="1152366"/>
            </a:xfrm>
            <a:prstGeom prst="rect">
              <a:avLst/>
            </a:prstGeom>
          </p:spPr>
        </p:pic>
        <p:pic>
          <p:nvPicPr>
            <p:cNvPr id="9" name="图片 8"/>
            <p:cNvPicPr>
              <a:picLocks noChangeAspect="1"/>
            </p:cNvPicPr>
            <p:nvPr/>
          </p:nvPicPr>
          <p:blipFill>
            <a:blip r:embed="rId3"/>
            <a:stretch>
              <a:fillRect/>
            </a:stretch>
          </p:blipFill>
          <p:spPr>
            <a:xfrm>
              <a:off x="-929641" y="990600"/>
              <a:ext cx="14538961" cy="6858000"/>
            </a:xfrm>
            <a:prstGeom prst="rect">
              <a:avLst/>
            </a:prstGeom>
          </p:spPr>
        </p:pic>
      </p:grpSp>
      <p:grpSp>
        <p:nvGrpSpPr>
          <p:cNvPr id="2" name="组合 1"/>
          <p:cNvGrpSpPr/>
          <p:nvPr userDrawn="1"/>
        </p:nvGrpSpPr>
        <p:grpSpPr>
          <a:xfrm>
            <a:off x="3000000" y="955306"/>
            <a:ext cx="6192001" cy="18000"/>
            <a:chOff x="3638754" y="955306"/>
            <a:chExt cx="6192001" cy="18000"/>
          </a:xfrm>
        </p:grpSpPr>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3638754"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gr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endParaRPr lang="zh-CN" altLang="en-US" b="1" kern="0" spc="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endParaRPr lang="en-US" altLang="zh-CN" sz="1600" dirty="0">
                    <a:solidFill>
                      <a:schemeClr val="bg1"/>
                    </a:solidFill>
                  </a:endParaRPr>
                </a:p>
                <a:p>
                  <a:pPr>
                    <a:lnSpc>
                      <a:spcPct val="150000"/>
                    </a:lnSpc>
                  </a:pPr>
                  <a:r>
                    <a:rPr lang="zh-CN" altLang="en-US" sz="1600" dirty="0">
                      <a:solidFill>
                        <a:schemeClr val="bg1"/>
                      </a:solidFill>
                    </a:rPr>
                    <a:t>邮箱：</a:t>
                  </a:r>
                  <a:r>
                    <a:rPr lang="en-US" altLang="zh-CN" sz="1600" dirty="0">
                      <a:solidFill>
                        <a:schemeClr val="bg1"/>
                      </a:solidFill>
                    </a:rPr>
                    <a:t> </a:t>
                  </a:r>
                  <a:endParaRPr lang="en-US" altLang="zh-CN" sz="1600" dirty="0">
                    <a:solidFill>
                      <a:schemeClr val="bg1"/>
                    </a:solidFill>
                  </a:endParaRP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endParaRPr lang="en-US" altLang="zh-CN" sz="1600" dirty="0">
                    <a:solidFill>
                      <a:schemeClr val="bg1"/>
                    </a:solidFill>
                  </a:endParaRP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endParaRPr lang="en-US" altLang="zh-CN" sz="1800" kern="0" spc="100" dirty="0">
                    <a:solidFill>
                      <a:schemeClr val="bg1"/>
                    </a:solidFill>
                    <a:latin typeface="微软雅黑" panose="020B0503020204020204" pitchFamily="34" charset="-122"/>
                    <a:ea typeface="微软雅黑" panose="020B0503020204020204" pitchFamily="34" charset="-122"/>
                  </a:endParaRPr>
                </a:p>
              </p:txBody>
            </p:sp>
          </p:grpSp>
        </p:grpSp>
        <p:pic>
          <p:nvPicPr>
            <p:cNvPr id="6" name="图片 5"/>
            <p:cNvPicPr>
              <a:picLocks noChangeAspect="1"/>
            </p:cNvPicPr>
            <p:nvPr/>
          </p:nvPicPr>
          <p:blipFill rotWithShape="1">
            <a:blip r:embed="rId4"/>
            <a:srcRect/>
            <a:stretch>
              <a:fillRect/>
            </a:stretch>
          </p:blipFill>
          <p:spPr>
            <a:xfrm>
              <a:off x="-929642" y="0"/>
              <a:ext cx="14538961" cy="1152366"/>
            </a:xfrm>
            <a:prstGeom prst="rect">
              <a:avLst/>
            </a:prstGeom>
          </p:spPr>
        </p:pic>
      </p:grpSp>
      <p:pic>
        <p:nvPicPr>
          <p:cNvPr id="9" name="图片 8"/>
          <p:cNvPicPr>
            <a:picLocks noChangeAspect="1"/>
          </p:cNvPicPr>
          <p:nvPr userDrawn="1"/>
        </p:nvPicPr>
        <p:blipFill>
          <a:blip r:embed="rId5" cstate="screen"/>
          <a:stretch>
            <a:fillRect/>
          </a:stretch>
        </p:blipFill>
        <p:spPr>
          <a:xfrm>
            <a:off x="8665099" y="1834991"/>
            <a:ext cx="1701416" cy="1701416"/>
          </a:xfrm>
          <a:prstGeom prst="rect">
            <a:avLst/>
          </a:prstGeom>
        </p:spPr>
      </p:pic>
      <p:pic>
        <p:nvPicPr>
          <p:cNvPr id="16" name="图片 15"/>
          <p:cNvPicPr>
            <a:picLocks noChangeAspect="1"/>
          </p:cNvPicPr>
          <p:nvPr userDrawn="1"/>
        </p:nvPicPr>
        <p:blipFill>
          <a:blip r:embed="rId6" cstate="screen"/>
          <a:stretch>
            <a:fillRect/>
          </a:stretch>
        </p:blipFill>
        <p:spPr>
          <a:xfrm>
            <a:off x="2192305" y="1735057"/>
            <a:ext cx="1619532" cy="6756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p:cSld name="结束页 0">
    <p:spTree>
      <p:nvGrpSpPr>
        <p:cNvPr id="1" name=""/>
        <p:cNvGrpSpPr/>
        <p:nvPr/>
      </p:nvGrpSpPr>
      <p:grpSpPr>
        <a:xfrm>
          <a:off x="0" y="0"/>
          <a:ext cx="0" cy="0"/>
          <a:chOff x="0" y="0"/>
          <a:chExt cx="0" cy="0"/>
        </a:xfrm>
      </p:grpSpPr>
      <p:grpSp>
        <p:nvGrpSpPr>
          <p:cNvPr id="337" name="组合 2"/>
          <p:cNvGrpSpPr/>
          <p:nvPr/>
        </p:nvGrpSpPr>
        <p:grpSpPr>
          <a:xfrm>
            <a:off x="-929651" y="-17"/>
            <a:ext cx="14538990" cy="7894347"/>
            <a:chOff x="0" y="-1"/>
            <a:chExt cx="14538987" cy="7894345"/>
          </a:xfrm>
        </p:grpSpPr>
        <p:pic>
          <p:nvPicPr>
            <p:cNvPr id="329" name="图片 3" descr="图片 3"/>
            <p:cNvPicPr>
              <a:picLocks noChangeAspect="1"/>
            </p:cNvPicPr>
            <p:nvPr/>
          </p:nvPicPr>
          <p:blipFill>
            <a:blip r:embed="rId2"/>
            <a:stretch>
              <a:fillRect/>
            </a:stretch>
          </p:blipFill>
          <p:spPr>
            <a:xfrm>
              <a:off x="1" y="1036323"/>
              <a:ext cx="14538987" cy="6858022"/>
            </a:xfrm>
            <a:prstGeom prst="rect">
              <a:avLst/>
            </a:prstGeom>
            <a:ln w="12700" cap="flat">
              <a:noFill/>
              <a:miter lim="400000"/>
              <a:headEnd/>
              <a:tailEnd/>
            </a:ln>
            <a:effectLst/>
          </p:spPr>
        </p:pic>
        <p:grpSp>
          <p:nvGrpSpPr>
            <p:cNvPr id="335" name="组合 4"/>
            <p:cNvGrpSpPr/>
            <p:nvPr/>
          </p:nvGrpSpPr>
          <p:grpSpPr>
            <a:xfrm>
              <a:off x="3209868" y="1834977"/>
              <a:ext cx="9139856" cy="2239778"/>
              <a:chOff x="-1" y="-1"/>
              <a:chExt cx="9139854" cy="2239776"/>
            </a:xfrm>
          </p:grpSpPr>
          <p:grpSp>
            <p:nvGrpSpPr>
              <p:cNvPr id="333" name="组合 6"/>
              <p:cNvGrpSpPr/>
              <p:nvPr/>
            </p:nvGrpSpPr>
            <p:grpSpPr>
              <a:xfrm>
                <a:off x="3015745" y="-2"/>
                <a:ext cx="6124109" cy="2239777"/>
                <a:chOff x="-1" y="0"/>
                <a:chExt cx="6124108" cy="2239776"/>
              </a:xfrm>
            </p:grpSpPr>
            <p:pic>
              <p:nvPicPr>
                <p:cNvPr id="330" name="图片 13" descr="图片 13"/>
                <p:cNvPicPr>
                  <a:picLocks noChangeAspect="1"/>
                </p:cNvPicPr>
                <p:nvPr/>
              </p:nvPicPr>
              <p:blipFill>
                <a:blip r:embed="rId3"/>
                <a:stretch>
                  <a:fillRect/>
                </a:stretch>
              </p:blipFill>
              <p:spPr>
                <a:xfrm>
                  <a:off x="1053534" y="-1"/>
                  <a:ext cx="1701437" cy="1701456"/>
                </a:xfrm>
                <a:prstGeom prst="rect">
                  <a:avLst/>
                </a:prstGeom>
                <a:ln w="12700" cap="flat">
                  <a:noFill/>
                  <a:miter lim="400000"/>
                  <a:headEnd/>
                  <a:tailEnd/>
                </a:ln>
                <a:effectLst>
                  <a:outerShdw blurRad="241300" dist="38100" dir="2700000" rotWithShape="0">
                    <a:srgbClr val="000000">
                      <a:alpha val="40000"/>
                    </a:srgbClr>
                  </a:outerShdw>
                </a:effectLst>
              </p:spPr>
            </p:pic>
            <p:sp>
              <p:nvSpPr>
                <p:cNvPr id="331" name="圆角矩形 17"/>
                <p:cNvSpPr txBox="1"/>
                <p:nvPr/>
              </p:nvSpPr>
              <p:spPr>
                <a:xfrm>
                  <a:off x="-2" y="1830839"/>
                  <a:ext cx="3808505"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公众号</a:t>
                  </a:r>
                </a:p>
              </p:txBody>
            </p:sp>
            <p:sp>
              <p:nvSpPr>
                <p:cNvPr id="332" name="圆角矩形 17"/>
                <p:cNvSpPr txBox="1"/>
                <p:nvPr/>
              </p:nvSpPr>
              <p:spPr>
                <a:xfrm>
                  <a:off x="2315602" y="1830839"/>
                  <a:ext cx="3808506" cy="408937"/>
                </a:xfrm>
                <a:prstGeom prst="rect">
                  <a:avLst/>
                </a:prstGeom>
                <a:noFill/>
                <a:ln w="12700" cap="flat">
                  <a:noFill/>
                  <a:miter lim="400000"/>
                </a:ln>
                <a:effectLst/>
              </p:spPr>
              <p:txBody>
                <a:bodyPr wrap="square" lIns="45718" tIns="45718" rIns="45718" bIns="45718" numCol="1" anchor="ctr">
                  <a:spAutoFit/>
                </a:bodyPr>
                <a:lstStyle>
                  <a:lvl1pPr algn="ctr">
                    <a:lnSpc>
                      <a:spcPct val="130000"/>
                    </a:lnSpc>
                    <a:defRPr b="1" spc="400">
                      <a:solidFill>
                        <a:srgbClr val="F2F2F2"/>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客服微信</a:t>
                  </a:r>
                </a:p>
              </p:txBody>
            </p:sp>
          </p:grpSp>
          <p:sp>
            <p:nvSpPr>
              <p:cNvPr id="334" name="文本框 11"/>
              <p:cNvSpPr txBox="1"/>
              <p:nvPr/>
            </p:nvSpPr>
            <p:spPr>
              <a:xfrm>
                <a:off x="-2" y="537852"/>
                <a:ext cx="3734170" cy="1628137"/>
              </a:xfrm>
              <a:prstGeom prst="rect">
                <a:avLst/>
              </a:prstGeom>
              <a:noFill/>
              <a:ln w="12700" cap="flat">
                <a:noFill/>
                <a:miter lim="400000"/>
              </a:ln>
              <a:effectLst/>
            </p:spPr>
            <p:txBody>
              <a:bodyPr wrap="square" lIns="45718" tIns="45718" rIns="45718" bIns="45718" numCol="1" anchor="t">
                <a:spAutoFit/>
              </a:bodyPr>
              <a:lstStyle/>
              <a:p>
                <a:pPr>
                  <a:lnSpc>
                    <a:spcPct val="150000"/>
                  </a:lnSpc>
                  <a:defRPr sz="1600">
                    <a:solidFill>
                      <a:srgbClr val="FFFFFF"/>
                    </a:solidFill>
                    <a:latin typeface="+mj-lt"/>
                    <a:ea typeface="+mj-ea"/>
                    <a:cs typeface="+mj-cs"/>
                    <a:sym typeface="等线" panose="02010600030101010101" charset="-122"/>
                  </a:defRPr>
                </a:pPr>
                <a:r>
                  <a:t>联系我们：</a:t>
                </a:r>
              </a:p>
              <a:p>
                <a:pPr>
                  <a:lnSpc>
                    <a:spcPct val="150000"/>
                  </a:lnSpc>
                  <a:defRPr sz="1600">
                    <a:solidFill>
                      <a:srgbClr val="FFFFFF"/>
                    </a:solidFill>
                    <a:latin typeface="+mj-lt"/>
                    <a:ea typeface="+mj-ea"/>
                    <a:cs typeface="+mj-cs"/>
                    <a:sym typeface="等线" panose="02010600030101010101" charset="-122"/>
                  </a:defRPr>
                </a:pPr>
                <a:r>
                  <a:t>电话：18001992849</a:t>
                </a:r>
              </a:p>
              <a:p>
                <a:pPr>
                  <a:lnSpc>
                    <a:spcPct val="150000"/>
                  </a:lnSpc>
                  <a:defRPr sz="1600">
                    <a:solidFill>
                      <a:srgbClr val="FFFFFF"/>
                    </a:solidFill>
                    <a:latin typeface="+mj-lt"/>
                    <a:ea typeface="+mj-ea"/>
                    <a:cs typeface="+mj-cs"/>
                    <a:sym typeface="等线" panose="02010600030101010101" charset="-122"/>
                  </a:defRPr>
                </a:pPr>
                <a:r>
                  <a:t>邮箱： </a:t>
                </a:r>
              </a:p>
              <a:p>
                <a:pPr>
                  <a:lnSpc>
                    <a:spcPct val="150000"/>
                  </a:lnSpc>
                  <a:defRPr sz="1600">
                    <a:solidFill>
                      <a:srgbClr val="FFFFFF"/>
                    </a:solidFill>
                    <a:latin typeface="+mj-lt"/>
                    <a:ea typeface="+mj-ea"/>
                    <a:cs typeface="+mj-cs"/>
                    <a:sym typeface="等线" panose="02010600030101010101" charset="-122"/>
                  </a:defRPr>
                </a:pPr>
                <a:r>
                  <a:t>Q Q： 2677693114</a:t>
                </a:r>
              </a:p>
            </p:txBody>
          </p:sp>
        </p:grpSp>
        <p:pic>
          <p:nvPicPr>
            <p:cNvPr id="336" name="图片 5" descr="图片 5"/>
            <p:cNvPicPr>
              <a:picLocks noChangeAspect="1"/>
            </p:cNvPicPr>
            <p:nvPr/>
          </p:nvPicPr>
          <p:blipFill>
            <a:blip r:embed="rId4" cstate="screen"/>
            <a:srcRect/>
            <a:stretch>
              <a:fillRect/>
            </a:stretch>
          </p:blipFill>
          <p:spPr>
            <a:xfrm>
              <a:off x="0" y="-2"/>
              <a:ext cx="14538987" cy="1152384"/>
            </a:xfrm>
            <a:prstGeom prst="rect">
              <a:avLst/>
            </a:prstGeom>
            <a:ln w="12700" cap="flat">
              <a:noFill/>
              <a:miter lim="400000"/>
              <a:headEnd/>
              <a:tailEnd/>
            </a:ln>
            <a:effectLst/>
          </p:spPr>
        </p:pic>
      </p:grpSp>
      <p:pic>
        <p:nvPicPr>
          <p:cNvPr id="338" name="图片 17" descr="图片 17"/>
          <p:cNvPicPr>
            <a:picLocks noChangeAspect="1"/>
          </p:cNvPicPr>
          <p:nvPr/>
        </p:nvPicPr>
        <p:blipFill>
          <a:blip r:embed="rId5" cstate="screen"/>
          <a:srcRect/>
          <a:stretch>
            <a:fillRect/>
          </a:stretch>
        </p:blipFill>
        <p:spPr>
          <a:xfrm>
            <a:off x="1663904" y="1588622"/>
            <a:ext cx="631608" cy="808114"/>
          </a:xfrm>
          <a:prstGeom prst="rect">
            <a:avLst/>
          </a:prstGeom>
          <a:ln w="12700">
            <a:miter lim="400000"/>
            <a:headEnd/>
            <a:tailEnd/>
          </a:ln>
        </p:spPr>
      </p:pic>
      <p:pic>
        <p:nvPicPr>
          <p:cNvPr id="339" name="图片 18" descr="图片 18"/>
          <p:cNvPicPr>
            <a:picLocks noChangeAspect="1"/>
          </p:cNvPicPr>
          <p:nvPr/>
        </p:nvPicPr>
        <p:blipFill>
          <a:blip r:embed="rId6" cstate="screen"/>
          <a:srcRect/>
          <a:stretch>
            <a:fillRect/>
          </a:stretch>
        </p:blipFill>
        <p:spPr>
          <a:xfrm>
            <a:off x="2282538" y="1354505"/>
            <a:ext cx="1733856" cy="1099041"/>
          </a:xfrm>
          <a:prstGeom prst="rect">
            <a:avLst/>
          </a:prstGeom>
          <a:ln w="12700">
            <a:miter lim="400000"/>
            <a:headEnd/>
            <a:tailEnd/>
          </a:ln>
        </p:spPr>
      </p:pic>
      <p:pic>
        <p:nvPicPr>
          <p:cNvPr id="340" name="图片 8" descr="图片 8"/>
          <p:cNvPicPr>
            <a:picLocks noChangeAspect="1"/>
          </p:cNvPicPr>
          <p:nvPr/>
        </p:nvPicPr>
        <p:blipFill>
          <a:blip r:embed="rId7" cstate="screen"/>
          <a:stretch>
            <a:fillRect/>
          </a:stretch>
        </p:blipFill>
        <p:spPr>
          <a:xfrm>
            <a:off x="8665098" y="1834991"/>
            <a:ext cx="1701427" cy="1701427"/>
          </a:xfrm>
          <a:prstGeom prst="rect">
            <a:avLst/>
          </a:prstGeom>
          <a:ln w="12700">
            <a:miter lim="400000"/>
            <a:headEnd/>
            <a:tailEnd/>
          </a:ln>
        </p:spPr>
      </p:pic>
      <p:sp>
        <p:nvSpPr>
          <p:cNvPr id="3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p:nvSpPr>
        <p:spPr>
          <a:xfrm flipH="1">
            <a:off x="0" y="0"/>
            <a:ext cx="11807687"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思源黑体 CN Bold" panose="020B0800000000000000" pitchFamily="34" charset="-122"/>
                <a:ea typeface="思源黑体 CN Bold" panose="020B0800000000000000"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9" y="4268930"/>
            <a:ext cx="6019800" cy="490538"/>
          </a:xfrm>
          <a:prstGeom prst="rect">
            <a:avLst/>
          </a:prstGeom>
        </p:spPr>
        <p:txBody>
          <a:bodyPr/>
          <a:lstStyle>
            <a:lvl1pPr marL="0" indent="0">
              <a:buFontTx/>
              <a:buNone/>
              <a:defRPr>
                <a:solidFill>
                  <a:schemeClr val="bg1">
                    <a:lumMod val="95000"/>
                  </a:schemeClr>
                </a:solidFill>
                <a:latin typeface="思源黑体 CN Light" panose="020B0300000000000000" pitchFamily="34" charset="-122"/>
                <a:ea typeface="思源黑体 CN Light" panose="020B0300000000000000"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endParaRPr lang="zh-CN" altLang="en-US" dirty="0"/>
          </a:p>
        </p:txBody>
      </p:sp>
      <p:pic>
        <p:nvPicPr>
          <p:cNvPr id="15" name="图片 14"/>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latin typeface="思源黑体 CN Bold" panose="020B0800000000000000" pitchFamily="34" charset="-122"/>
                <a:ea typeface="思源黑体 CN Bold" panose="020B0800000000000000" pitchFamily="34" charset="-122"/>
              </a:rPr>
              <a:t>目录</a:t>
            </a:r>
            <a:endParaRPr lang="zh-CN" altLang="en-US" dirty="0">
              <a:latin typeface="思源黑体 CN Bold" panose="020B0800000000000000" pitchFamily="34" charset="-122"/>
              <a:ea typeface="思源黑体 CN Bold" panose="020B0800000000000000" pitchFamily="34" charset="-122"/>
            </a:endParaRPr>
          </a:p>
        </p:txBody>
      </p:sp>
      <p:pic>
        <p:nvPicPr>
          <p:cNvPr id="8" name="图片 7"/>
          <p:cNvPicPr>
            <a:picLocks noChangeAspect="1"/>
          </p:cNvPicPr>
          <p:nvPr userDrawn="1"/>
        </p:nvPicPr>
        <p:blipFill>
          <a:blip r:embed="rId4" cstate="screen"/>
          <a:stretch>
            <a:fillRect/>
          </a:stretch>
        </p:blipFill>
        <p:spPr>
          <a:xfrm>
            <a:off x="330208" y="340913"/>
            <a:ext cx="1828799" cy="76290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8" name="图片 7"/>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思源黑体 CN Regular" panose="020B0500000000000000" pitchFamily="34" charset="-122"/>
                <a:ea typeface="思源黑体 CN Regular" panose="020B0500000000000000"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dirty="0"/>
              <a:t>单击图标添加图片</a:t>
            </a:r>
            <a:endParaRPr lang="zh-CN" altLang="en-US" dirty="0"/>
          </a:p>
        </p:txBody>
      </p:sp>
      <p:pic>
        <p:nvPicPr>
          <p:cNvPr id="9" name="图片 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endParaRPr lang="zh-CN" altLang="en-US"/>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endParaRPr lang="id-ID" sz="900" dirty="0">
                  <a:solidFill>
                    <a:schemeClr val="bg1">
                      <a:lumMod val="65000"/>
                    </a:schemeClr>
                  </a:solidFill>
                  <a:latin typeface="+mj-lt"/>
                </a:endParaRP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思源黑体 CN Regular" panose="020B0500000000000000" pitchFamily="34" charset="-122"/>
                <a:ea typeface="思源黑体 CN Regular" panose="020B0500000000000000"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dirty="0"/>
              <a:t>编辑母版文本样式</a:t>
            </a:r>
            <a:endParaRPr lang="zh-CN" altLang="en-US" dirty="0"/>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pic>
        <p:nvPicPr>
          <p:cNvPr id="39" name="图片 38"/>
          <p:cNvPicPr>
            <a:picLocks noChangeAspect="1"/>
          </p:cNvPicPr>
          <p:nvPr userDrawn="1"/>
        </p:nvPicPr>
        <p:blipFill>
          <a:blip r:embed="rId2" cstate="screen"/>
          <a:stretch>
            <a:fillRect/>
          </a:stretch>
        </p:blipFill>
        <p:spPr>
          <a:xfrm>
            <a:off x="10027876" y="230039"/>
            <a:ext cx="1828799" cy="76290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latin typeface="思源黑体 CN Bold" panose="020B0800000000000000" pitchFamily="34" charset="-122"/>
                <a:ea typeface="思源黑体 CN Bold" panose="020B0800000000000000" pitchFamily="34" charset="-122"/>
              </a:rPr>
              <a:t>单击此处编辑母版标题样式</a:t>
            </a:r>
            <a:endParaRPr lang="zh-CN" altLang="en-US" dirty="0">
              <a:latin typeface="思源黑体 CN Bold" panose="020B0800000000000000" pitchFamily="34" charset="-122"/>
              <a:ea typeface="思源黑体 CN Bold" panose="020B0800000000000000" pitchFamily="34" charset="-122"/>
            </a:endParaRP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latin typeface="思源黑体 CN Regular" panose="020B0500000000000000" pitchFamily="34" charset="-122"/>
                <a:ea typeface="思源黑体 CN Regular" panose="020B0500000000000000" pitchFamily="34" charset="-122"/>
              </a:rPr>
              <a:t>单击此处编辑母版文本样式</a:t>
            </a:r>
            <a:endParaRPr lang="zh-CN" altLang="en-US" spc="200" baseline="0" dirty="0">
              <a:latin typeface="思源黑体 CN Regular" panose="020B0500000000000000" pitchFamily="34" charset="-122"/>
              <a:ea typeface="思源黑体 CN Regular" panose="020B0500000000000000" pitchFamily="34" charset="-122"/>
            </a:endParaRP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en-US" dirty="0"/>
              <a:t>Click to edit Master subtitle style</a:t>
            </a:r>
            <a:endParaRPr lang="en-US" dirty="0"/>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zh-CN" altLang="en-US" dirty="0">
                <a:latin typeface="思源黑体 CN Regular" panose="020B0500000000000000" pitchFamily="34" charset="-122"/>
                <a:ea typeface="思源黑体 CN Regular" panose="020B0500000000000000" pitchFamily="34" charset="-122"/>
              </a:rPr>
              <a:t>单击图标添加图片</a:t>
            </a:r>
            <a:endParaRPr lang="zh-CN" altLang="en-US" dirty="0">
              <a:latin typeface="思源黑体 CN Regular" panose="020B0500000000000000" pitchFamily="34" charset="-122"/>
              <a:ea typeface="思源黑体 CN Regular" panose="020B0500000000000000" pitchFamily="34" charset="-122"/>
            </a:endParaRPr>
          </a:p>
        </p:txBody>
      </p:sp>
      <p:pic>
        <p:nvPicPr>
          <p:cNvPr id="7" name="图片 6"/>
          <p:cNvPicPr>
            <a:picLocks noChangeAspect="1"/>
          </p:cNvPicPr>
          <p:nvPr userDrawn="1"/>
        </p:nvPicPr>
        <p:blipFill>
          <a:blip r:embed="rId16" cstate="screen"/>
          <a:stretch>
            <a:fillRect/>
          </a:stretch>
        </p:blipFill>
        <p:spPr>
          <a:xfrm>
            <a:off x="10027876" y="230039"/>
            <a:ext cx="1828799" cy="7629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05499" y="2060848"/>
            <a:ext cx="10781001" cy="2861310"/>
          </a:xfrm>
        </p:spPr>
        <p:txBody>
          <a:bodyPr/>
          <a:lstStyle/>
          <a:p>
            <a:pPr>
              <a:lnSpc>
                <a:spcPct val="100000"/>
              </a:lnSpc>
            </a:pPr>
            <a:r>
              <a:rPr lang="en-US" altLang="zh-CN" dirty="0">
                <a:latin typeface="思源黑体 CN Bold" panose="020B0800000000000000" pitchFamily="34" charset="-122"/>
                <a:ea typeface="思源黑体 CN Bold" panose="020B0800000000000000" pitchFamily="34" charset="-122"/>
              </a:rPr>
              <a:t>Kaggle </a:t>
            </a:r>
            <a:r>
              <a:rPr lang="en-US" altLang="zh-CN">
                <a:sym typeface="+mn-ea"/>
              </a:rPr>
              <a:t>Gemma</a:t>
            </a:r>
            <a:r>
              <a:rPr>
                <a:sym typeface="+mn-ea"/>
              </a:rPr>
              <a:t>大赛</a:t>
            </a:r>
            <a:r>
              <a:rPr lang="zh-CN" altLang="en-US" sz="700" dirty="0">
                <a:latin typeface="思源黑体 CN Bold" panose="020B0800000000000000" pitchFamily="34" charset="-122"/>
                <a:ea typeface="思源黑体 CN Bold" panose="020B0800000000000000" pitchFamily="34" charset="-122"/>
              </a:rPr>
              <a:t>   </a:t>
            </a:r>
            <a:br>
              <a:rPr lang="en-US" altLang="zh-CN" dirty="0">
                <a:latin typeface="思源黑体 CN Bold" panose="020B0800000000000000" pitchFamily="34" charset="-122"/>
                <a:ea typeface="思源黑体 CN Bold" panose="020B0800000000000000" pitchFamily="34" charset="-122"/>
              </a:rPr>
            </a:br>
            <a:r>
              <a:rPr dirty="0">
                <a:latin typeface="思源黑体 CN Bold" panose="020B0800000000000000" pitchFamily="34" charset="-122"/>
                <a:ea typeface="思源黑体 CN Bold" panose="020B0800000000000000" pitchFamily="34" charset="-122"/>
              </a:rPr>
              <a:t>往期</a:t>
            </a:r>
            <a:r>
              <a:rPr lang="en-US" altLang="zh-CN" dirty="0">
                <a:latin typeface="思源黑体 CN Bold" panose="020B0800000000000000" pitchFamily="34" charset="-122"/>
                <a:ea typeface="思源黑体 CN Bold" panose="020B0800000000000000" pitchFamily="34" charset="-122"/>
              </a:rPr>
              <a:t>NLP</a:t>
            </a:r>
            <a:r>
              <a:rPr dirty="0">
                <a:latin typeface="思源黑体 CN Bold" panose="020B0800000000000000" pitchFamily="34" charset="-122"/>
                <a:ea typeface="思源黑体 CN Bold" panose="020B0800000000000000" pitchFamily="34" charset="-122"/>
              </a:rPr>
              <a:t>比赛</a:t>
            </a:r>
            <a:r>
              <a:rPr dirty="0">
                <a:latin typeface="思源黑体 CN Bold" panose="020B0800000000000000" pitchFamily="34" charset="-122"/>
                <a:ea typeface="思源黑体 CN Bold" panose="020B0800000000000000" pitchFamily="34" charset="-122"/>
              </a:rPr>
              <a:t>回顾</a:t>
            </a:r>
            <a:br>
              <a:rPr dirty="0">
                <a:latin typeface="思源黑体 CN Bold" panose="020B0800000000000000" pitchFamily="34" charset="-122"/>
                <a:ea typeface="思源黑体 CN Bold" panose="020B0800000000000000" pitchFamily="34" charset="-122"/>
              </a:rPr>
            </a:br>
            <a:endParaRPr dirty="0">
              <a:latin typeface="思源黑体 CN Bold" panose="020B0800000000000000" pitchFamily="34" charset="-122"/>
              <a:ea typeface="思源黑体 CN Bold" panose="020B0800000000000000" pitchFamily="34" charset="-122"/>
            </a:endParaRPr>
          </a:p>
        </p:txBody>
      </p:sp>
      <p:sp>
        <p:nvSpPr>
          <p:cNvPr id="4" name="Subtitle 2"/>
          <p:cNvSpPr txBox="1"/>
          <p:nvPr/>
        </p:nvSpPr>
        <p:spPr>
          <a:xfrm>
            <a:off x="648999" y="4264666"/>
            <a:ext cx="6156750" cy="478155"/>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zh-CN" altLang="en-US" b="1" spc="130" dirty="0">
                <a:latin typeface="思源黑体 CN Light" panose="020B0300000000000000" pitchFamily="34" charset="-122"/>
                <a:ea typeface="思源黑体 CN Light" panose="020B0300000000000000" pitchFamily="34" charset="-122"/>
              </a:rPr>
              <a:t>导师：</a:t>
            </a:r>
            <a:r>
              <a:rPr lang="en-US" altLang="zh-CN" b="1" spc="130" dirty="0">
                <a:latin typeface="思源黑体 CN Light" panose="020B0300000000000000" pitchFamily="34" charset="-122"/>
                <a:ea typeface="思源黑体 CN Light" panose="020B0300000000000000" pitchFamily="34" charset="-122"/>
              </a:rPr>
              <a:t>William</a:t>
            </a:r>
            <a:endParaRPr lang="en-US" altLang="zh-CN" b="1" spc="130" dirty="0">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 feedback 2</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副标题 4"/>
          <p:cNvSpPr>
            <a:spLocks noGrp="1"/>
          </p:cNvSpPr>
          <p:nvPr/>
        </p:nvSpPr>
        <p:spPr>
          <a:xfrm>
            <a:off x="537845" y="1917700"/>
            <a:ext cx="10858500" cy="2799715"/>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zh-CN" altLang="en-US" dirty="0">
                <a:solidFill>
                  <a:schemeClr val="bg1"/>
                </a:solidFill>
                <a:latin typeface="思源黑体 CN Regular" panose="020B0500000000000000" pitchFamily="34" charset="-122"/>
                <a:ea typeface="思源黑体 CN Regular" panose="020B0500000000000000" pitchFamily="34" charset="-122"/>
              </a:rPr>
              <a:t>数据工程：</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zh-CN" altLang="en-US" dirty="0">
                <a:solidFill>
                  <a:schemeClr val="bg1"/>
                </a:solidFill>
                <a:latin typeface="思源黑体 CN Regular" panose="020B0500000000000000" pitchFamily="34" charset="-122"/>
                <a:ea typeface="思源黑体 CN Regular" panose="020B0500000000000000" pitchFamily="34" charset="-122"/>
              </a:rPr>
              <a:t>将</a:t>
            </a:r>
            <a:r>
              <a:rPr lang="en-US" altLang="zh-CN" dirty="0">
                <a:solidFill>
                  <a:schemeClr val="bg1"/>
                </a:solidFill>
                <a:latin typeface="思源黑体 CN Regular" panose="020B0500000000000000" pitchFamily="34" charset="-122"/>
                <a:ea typeface="思源黑体 CN Regular" panose="020B0500000000000000" pitchFamily="34" charset="-122"/>
              </a:rPr>
              <a:t>easy</a:t>
            </a:r>
            <a:r>
              <a:rPr lang="zh-CN" altLang="en-US" dirty="0">
                <a:solidFill>
                  <a:schemeClr val="bg1"/>
                </a:solidFill>
                <a:latin typeface="思源黑体 CN Regular" panose="020B0500000000000000" pitchFamily="34" charset="-122"/>
                <a:ea typeface="思源黑体 CN Regular" panose="020B0500000000000000" pitchFamily="34" charset="-122"/>
              </a:rPr>
              <a:t>的每个部分用</a:t>
            </a:r>
            <a:r>
              <a:rPr lang="en-US" altLang="zh-CN" dirty="0">
                <a:solidFill>
                  <a:schemeClr val="bg1"/>
                </a:solidFill>
                <a:latin typeface="思源黑体 CN Regular" panose="020B0500000000000000" pitchFamily="34" charset="-122"/>
                <a:ea typeface="思源黑体 CN Regular" panose="020B0500000000000000" pitchFamily="34" charset="-122"/>
              </a:rPr>
              <a:t>SEP</a:t>
            </a:r>
            <a:r>
              <a:rPr lang="zh-CN" altLang="en-US" dirty="0">
                <a:solidFill>
                  <a:schemeClr val="bg1"/>
                </a:solidFill>
                <a:latin typeface="思源黑体 CN Regular" panose="020B0500000000000000" pitchFamily="34" charset="-122"/>
                <a:ea typeface="思源黑体 CN Regular" panose="020B0500000000000000" pitchFamily="34" charset="-122"/>
              </a:rPr>
              <a:t>拼接起来，并且在</a:t>
            </a:r>
            <a:r>
              <a:rPr lang="en-US" altLang="zh-CN" dirty="0">
                <a:solidFill>
                  <a:schemeClr val="bg1"/>
                </a:solidFill>
                <a:latin typeface="思源黑体 CN Regular" panose="020B0500000000000000" pitchFamily="34" charset="-122"/>
                <a:ea typeface="思源黑体 CN Regular" panose="020B0500000000000000" pitchFamily="34" charset="-122"/>
              </a:rPr>
              <a:t>essay</a:t>
            </a:r>
            <a:r>
              <a:rPr lang="zh-CN" altLang="en-US" dirty="0">
                <a:solidFill>
                  <a:schemeClr val="bg1"/>
                </a:solidFill>
                <a:latin typeface="思源黑体 CN Regular" panose="020B0500000000000000" pitchFamily="34" charset="-122"/>
                <a:ea typeface="思源黑体 CN Regular" panose="020B0500000000000000" pitchFamily="34" charset="-122"/>
              </a:rPr>
              <a:t>每个部分前加入模版提示，事例如下</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zh-CN" altLang="en-US" dirty="0">
                <a:solidFill>
                  <a:schemeClr val="bg1"/>
                </a:solidFill>
                <a:latin typeface="思源黑体 CN Regular" panose="020B0500000000000000" pitchFamily="34" charset="-122"/>
                <a:ea typeface="思源黑体 CN Regular" panose="020B0500000000000000" pitchFamily="34" charset="-122"/>
              </a:rPr>
              <a:t>[SEP]Lead. Discourse_00[SEP]Position. Discourse_01[SEP]Claim. Discourse_02 …….</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 feedback 2</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副标题 4"/>
          <p:cNvSpPr>
            <a:spLocks noGrp="1"/>
          </p:cNvSpPr>
          <p:nvPr/>
        </p:nvSpPr>
        <p:spPr>
          <a:xfrm>
            <a:off x="537845" y="1917700"/>
            <a:ext cx="10858500" cy="3076575"/>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zh-CN" altLang="en-US" dirty="0">
                <a:solidFill>
                  <a:schemeClr val="bg1"/>
                </a:solidFill>
                <a:latin typeface="思源黑体 CN Regular" panose="020B0500000000000000" pitchFamily="34" charset="-122"/>
                <a:ea typeface="思源黑体 CN Regular" panose="020B0500000000000000" pitchFamily="34" charset="-122"/>
              </a:rPr>
              <a:t>提分流程：</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en-US" altLang="zh-CN" dirty="0">
                <a:solidFill>
                  <a:schemeClr val="bg1"/>
                </a:solidFill>
                <a:latin typeface="思源黑体 CN Regular" panose="020B0500000000000000" pitchFamily="34" charset="-122"/>
                <a:ea typeface="思源黑体 CN Regular" panose="020B0500000000000000" pitchFamily="34" charset="-122"/>
              </a:rPr>
              <a:t>1.</a:t>
            </a:r>
            <a:r>
              <a:rPr lang="zh-CN" altLang="en-US" dirty="0">
                <a:solidFill>
                  <a:schemeClr val="bg1"/>
                </a:solidFill>
                <a:latin typeface="思源黑体 CN Regular" panose="020B0500000000000000" pitchFamily="34" charset="-122"/>
                <a:ea typeface="思源黑体 CN Regular" panose="020B0500000000000000" pitchFamily="34" charset="-122"/>
              </a:rPr>
              <a:t>训练一个较好的</a:t>
            </a:r>
            <a:r>
              <a:rPr lang="en-US" altLang="zh-CN" dirty="0">
                <a:solidFill>
                  <a:schemeClr val="bg1"/>
                </a:solidFill>
                <a:latin typeface="思源黑体 CN Regular" panose="020B0500000000000000" pitchFamily="34" charset="-122"/>
                <a:ea typeface="思源黑体 CN Regular" panose="020B0500000000000000" pitchFamily="34" charset="-122"/>
              </a:rPr>
              <a:t>deberta - large</a:t>
            </a:r>
            <a:r>
              <a:rPr lang="zh-CN" altLang="en-US" dirty="0">
                <a:solidFill>
                  <a:schemeClr val="bg1"/>
                </a:solidFill>
                <a:latin typeface="思源黑体 CN Regular" panose="020B0500000000000000" pitchFamily="34" charset="-122"/>
                <a:ea typeface="思源黑体 CN Regular" panose="020B0500000000000000" pitchFamily="34" charset="-122"/>
              </a:rPr>
              <a:t>模型，在</a:t>
            </a:r>
            <a:r>
              <a:rPr lang="en-US" altLang="zh-CN" dirty="0">
                <a:solidFill>
                  <a:schemeClr val="bg1"/>
                </a:solidFill>
                <a:latin typeface="思源黑体 CN Regular" panose="020B0500000000000000" pitchFamily="34" charset="-122"/>
                <a:ea typeface="思源黑体 CN Regular" panose="020B0500000000000000" pitchFamily="34" charset="-122"/>
              </a:rPr>
              <a:t>deberta-large</a:t>
            </a:r>
            <a:r>
              <a:rPr lang="zh-CN" altLang="en-US" dirty="0">
                <a:solidFill>
                  <a:schemeClr val="bg1"/>
                </a:solidFill>
                <a:latin typeface="思源黑体 CN Regular" panose="020B0500000000000000" pitchFamily="34" charset="-122"/>
                <a:ea typeface="思源黑体 CN Regular" panose="020B0500000000000000" pitchFamily="34" charset="-122"/>
              </a:rPr>
              <a:t>的基础上对</a:t>
            </a:r>
            <a:r>
              <a:rPr lang="en-US" altLang="zh-CN" dirty="0">
                <a:solidFill>
                  <a:schemeClr val="bg1"/>
                </a:solidFill>
                <a:latin typeface="思源黑体 CN Regular" panose="020B0500000000000000" pitchFamily="34" charset="-122"/>
                <a:ea typeface="思源黑体 CN Regular" panose="020B0500000000000000" pitchFamily="34" charset="-122"/>
              </a:rPr>
              <a:t>feedback1</a:t>
            </a:r>
            <a:r>
              <a:rPr lang="zh-CN" altLang="en-US" dirty="0">
                <a:solidFill>
                  <a:schemeClr val="bg1"/>
                </a:solidFill>
                <a:latin typeface="思源黑体 CN Regular" panose="020B0500000000000000" pitchFamily="34" charset="-122"/>
                <a:ea typeface="思源黑体 CN Regular" panose="020B0500000000000000" pitchFamily="34" charset="-122"/>
              </a:rPr>
              <a:t>的数据进行伪标签</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en-US" altLang="zh-CN" dirty="0">
                <a:solidFill>
                  <a:schemeClr val="bg1"/>
                </a:solidFill>
                <a:latin typeface="思源黑体 CN Regular" panose="020B0500000000000000" pitchFamily="34" charset="-122"/>
                <a:ea typeface="思源黑体 CN Regular" panose="020B0500000000000000" pitchFamily="34" charset="-122"/>
              </a:rPr>
              <a:t>2.</a:t>
            </a:r>
            <a:r>
              <a:rPr lang="zh-CN" altLang="en-US" dirty="0">
                <a:solidFill>
                  <a:schemeClr val="bg1"/>
                </a:solidFill>
                <a:latin typeface="思源黑体 CN Regular" panose="020B0500000000000000" pitchFamily="34" charset="-122"/>
                <a:ea typeface="思源黑体 CN Regular" panose="020B0500000000000000" pitchFamily="34" charset="-122"/>
              </a:rPr>
              <a:t>用 </a:t>
            </a:r>
            <a:r>
              <a:rPr lang="en-US" altLang="zh-CN" dirty="0">
                <a:solidFill>
                  <a:schemeClr val="bg1"/>
                </a:solidFill>
                <a:latin typeface="思源黑体 CN Regular" panose="020B0500000000000000" pitchFamily="34" charset="-122"/>
                <a:ea typeface="思源黑体 CN Regular" panose="020B0500000000000000" pitchFamily="34" charset="-122"/>
              </a:rPr>
              <a:t>PL</a:t>
            </a:r>
            <a:r>
              <a:rPr lang="zh-CN" altLang="en-US" dirty="0">
                <a:solidFill>
                  <a:schemeClr val="bg1"/>
                </a:solidFill>
                <a:latin typeface="思源黑体 CN Regular" panose="020B0500000000000000" pitchFamily="34" charset="-122"/>
                <a:ea typeface="思源黑体 CN Regular" panose="020B0500000000000000" pitchFamily="34" charset="-122"/>
              </a:rPr>
              <a:t>的数据 和 现有数据进行训练，采用</a:t>
            </a:r>
            <a:r>
              <a:rPr lang="en-US" altLang="zh-CN" dirty="0">
                <a:solidFill>
                  <a:schemeClr val="bg1"/>
                </a:solidFill>
                <a:latin typeface="思源黑体 CN Regular" panose="020B0500000000000000" pitchFamily="34" charset="-122"/>
                <a:ea typeface="思源黑体 CN Regular" panose="020B0500000000000000" pitchFamily="34" charset="-122"/>
              </a:rPr>
              <a:t>AWP</a:t>
            </a:r>
            <a:r>
              <a:rPr lang="zh-CN" altLang="en-US" dirty="0">
                <a:solidFill>
                  <a:schemeClr val="bg1"/>
                </a:solidFill>
                <a:latin typeface="思源黑体 CN Regular" panose="020B0500000000000000" pitchFamily="34" charset="-122"/>
                <a:ea typeface="思源黑体 CN Regular" panose="020B0500000000000000" pitchFamily="34" charset="-122"/>
              </a:rPr>
              <a:t>，并且对不同</a:t>
            </a:r>
            <a:r>
              <a:rPr lang="en-US" altLang="zh-CN" dirty="0">
                <a:solidFill>
                  <a:schemeClr val="bg1"/>
                </a:solidFill>
                <a:latin typeface="思源黑体 CN Regular" panose="020B0500000000000000" pitchFamily="34" charset="-122"/>
                <a:ea typeface="思源黑体 CN Regular" panose="020B0500000000000000" pitchFamily="34" charset="-122"/>
              </a:rPr>
              <a:t>learning rate</a:t>
            </a:r>
            <a:r>
              <a:rPr lang="zh-CN" altLang="en-US" dirty="0">
                <a:solidFill>
                  <a:schemeClr val="bg1"/>
                </a:solidFill>
                <a:latin typeface="思源黑体 CN Regular" panose="020B0500000000000000" pitchFamily="34" charset="-122"/>
                <a:ea typeface="思源黑体 CN Regular" panose="020B0500000000000000" pitchFamily="34" charset="-122"/>
              </a:rPr>
              <a:t>进行不断尝试</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a:p>
            <a:endParaRPr lang="zh-CN" altLang="en-US" dirty="0">
              <a:solidFill>
                <a:schemeClr val="bg1"/>
              </a:solidFill>
              <a:latin typeface="思源黑体 CN Regular" panose="020B0500000000000000" pitchFamily="34" charset="-122"/>
              <a:ea typeface="思源黑体 CN Regular" panose="020B0500000000000000" pitchFamily="34" charset="-122"/>
            </a:endParaRPr>
          </a:p>
          <a:p>
            <a:r>
              <a:rPr lang="en-US" altLang="zh-CN" dirty="0">
                <a:solidFill>
                  <a:schemeClr val="bg1"/>
                </a:solidFill>
                <a:latin typeface="思源黑体 CN Regular" panose="020B0500000000000000" pitchFamily="34" charset="-122"/>
                <a:ea typeface="思源黑体 CN Regular" panose="020B0500000000000000" pitchFamily="34" charset="-122"/>
              </a:rPr>
              <a:t>3.</a:t>
            </a:r>
            <a:r>
              <a:rPr lang="zh-CN" altLang="en-US" dirty="0">
                <a:solidFill>
                  <a:schemeClr val="bg1"/>
                </a:solidFill>
                <a:latin typeface="思源黑体 CN Regular" panose="020B0500000000000000" pitchFamily="34" charset="-122"/>
                <a:ea typeface="思源黑体 CN Regular" panose="020B0500000000000000" pitchFamily="34" charset="-122"/>
              </a:rPr>
              <a:t>将</a:t>
            </a:r>
            <a:r>
              <a:rPr lang="en-US" altLang="zh-CN" dirty="0">
                <a:solidFill>
                  <a:schemeClr val="bg1"/>
                </a:solidFill>
                <a:latin typeface="思源黑体 CN Regular" panose="020B0500000000000000" pitchFamily="34" charset="-122"/>
                <a:ea typeface="思源黑体 CN Regular" panose="020B0500000000000000" pitchFamily="34" charset="-122"/>
              </a:rPr>
              <a:t>deberta-v3-large, deberta-large, deberta-xlarge</a:t>
            </a:r>
            <a:r>
              <a:rPr lang="zh-CN" altLang="en-US" dirty="0">
                <a:solidFill>
                  <a:schemeClr val="bg1"/>
                </a:solidFill>
                <a:latin typeface="思源黑体 CN Regular" panose="020B0500000000000000" pitchFamily="34" charset="-122"/>
                <a:ea typeface="思源黑体 CN Regular" panose="020B0500000000000000" pitchFamily="34" charset="-122"/>
              </a:rPr>
              <a:t>等</a:t>
            </a:r>
            <a:r>
              <a:rPr lang="en-US" altLang="zh-CN" dirty="0">
                <a:solidFill>
                  <a:schemeClr val="bg1"/>
                </a:solidFill>
                <a:latin typeface="思源黑体 CN Regular" panose="020B0500000000000000" pitchFamily="34" charset="-122"/>
                <a:ea typeface="思源黑体 CN Regular" panose="020B0500000000000000" pitchFamily="34" charset="-122"/>
              </a:rPr>
              <a:t>3</a:t>
            </a:r>
            <a:r>
              <a:rPr lang="zh-CN" altLang="en-US" dirty="0">
                <a:solidFill>
                  <a:schemeClr val="bg1"/>
                </a:solidFill>
                <a:latin typeface="思源黑体 CN Regular" panose="020B0500000000000000" pitchFamily="34" charset="-122"/>
                <a:ea typeface="思源黑体 CN Regular" panose="020B0500000000000000" pitchFamily="34" charset="-122"/>
              </a:rPr>
              <a:t>个模型结果进行融合</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1087755"/>
          </a:xfrm>
        </p:spPr>
        <p:txBody>
          <a:body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3 </a:t>
            </a:r>
            <a:r>
              <a:rPr spc="130" dirty="0">
                <a:solidFill>
                  <a:schemeClr val="bg1"/>
                </a:solidFill>
                <a:latin typeface="思源黑体 CN Regular" panose="020B0500000000000000" pitchFamily="34" charset="-122"/>
                <a:ea typeface="思源黑体 CN Regular" panose="020B0500000000000000" pitchFamily="34" charset="-122"/>
              </a:rPr>
              <a:t>答疑互动</a:t>
            </a:r>
            <a:br>
              <a:rPr lang="zh-CN" spc="130" dirty="0">
                <a:solidFill>
                  <a:schemeClr val="bg1"/>
                </a:solidFill>
                <a:latin typeface="思源黑体 CN Regular" panose="020B0500000000000000" pitchFamily="34" charset="-122"/>
                <a:ea typeface="思源黑体 CN Regular" panose="020B0500000000000000" pitchFamily="34" charset="-122"/>
              </a:rPr>
            </a:br>
            <a:endParaRPr lang="en-US" altLang="zh-CN" dirty="0"/>
          </a:p>
        </p:txBody>
      </p:sp>
      <p:sp>
        <p:nvSpPr>
          <p:cNvPr id="2" name="Text Box 1"/>
          <p:cNvSpPr txBox="1"/>
          <p:nvPr/>
        </p:nvSpPr>
        <p:spPr>
          <a:xfrm>
            <a:off x="527050" y="1988820"/>
            <a:ext cx="11102340" cy="506730"/>
          </a:xfrm>
          <a:prstGeom prst="rect">
            <a:avLst/>
          </a:prstGeom>
        </p:spPr>
        <p:txBody>
          <a:bodyPr wrap="square">
            <a:spAutoFit/>
          </a:bodyPr>
          <a:p>
            <a:pPr algn="l" fontAlgn="auto">
              <a:lnSpc>
                <a:spcPct val="150000"/>
              </a:lnSpc>
              <a:buClrTx/>
              <a:buSzTx/>
              <a:buFontTx/>
            </a:pPr>
            <a:endParaRPr lang="zh-CN" altLang="en-US" dirty="0" smtClean="0">
              <a:solidFill>
                <a:schemeClr val="bg1"/>
              </a:solidFill>
              <a:latin typeface="+mn-ea"/>
              <a:cs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a:stretch>
            <a:fillRect/>
          </a:stretch>
        </p:blipFill>
        <p:spPr>
          <a:xfrm>
            <a:off x="207972" y="0"/>
            <a:ext cx="11984028" cy="6858000"/>
          </a:xfrm>
          <a:prstGeom prst="rect">
            <a:avLst/>
          </a:prstGeom>
        </p:spPr>
      </p:pic>
      <p:sp>
        <p:nvSpPr>
          <p:cNvPr id="5" name="矩形 4"/>
          <p:cNvSpPr/>
          <p:nvPr/>
        </p:nvSpPr>
        <p:spPr>
          <a:xfrm>
            <a:off x="-36945" y="-31230"/>
            <a:ext cx="12228513" cy="6858000"/>
          </a:xfrm>
          <a:prstGeom prst="rect">
            <a:avLst/>
          </a:prstGeom>
          <a:gradFill flip="none" rotWithShape="1">
            <a:gsLst>
              <a:gs pos="0">
                <a:srgbClr val="002060">
                  <a:alpha val="29000"/>
                </a:srgbClr>
              </a:gs>
              <a:gs pos="26000">
                <a:srgbClr val="001133">
                  <a:alpha val="69000"/>
                  <a:lumMod val="45000"/>
                </a:srgbClr>
              </a:gs>
              <a:gs pos="70000">
                <a:srgbClr val="00040A">
                  <a:alpha val="91000"/>
                </a:srgbClr>
              </a:gs>
              <a:gs pos="100000">
                <a:schemeClr val="tx1">
                  <a:lumMod val="8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标题 5"/>
          <p:cNvSpPr>
            <a:spLocks noGrp="1"/>
          </p:cNvSpPr>
          <p:nvPr>
            <p:ph type="title" idx="4294967295"/>
          </p:nvPr>
        </p:nvSpPr>
        <p:spPr>
          <a:xfrm>
            <a:off x="479425" y="1962751"/>
            <a:ext cx="11338560" cy="2261177"/>
          </a:xfrm>
          <a:prstGeom prst="rect">
            <a:avLst/>
          </a:prstGeom>
        </p:spPr>
        <p:txBody>
          <a:bodyPr/>
          <a:lstStyle/>
          <a:p>
            <a:pPr algn="ctr">
              <a:lnSpc>
                <a:spcPct val="200000"/>
              </a:lnSpc>
            </a:pPr>
            <a:r>
              <a:rPr lang="zh-CN" altLang="en-US" sz="3600" spc="600" dirty="0">
                <a:solidFill>
                  <a:schemeClr val="bg1"/>
                </a:solidFill>
                <a:latin typeface="微软雅黑" panose="020B0503020204020204" pitchFamily="34" charset="-122"/>
                <a:ea typeface="微软雅黑" panose="020B0503020204020204" pitchFamily="34" charset="-122"/>
              </a:rPr>
              <a:t>我承诺：</a:t>
            </a:r>
            <a:br>
              <a:rPr lang="en-US" altLang="zh-CN" sz="3600" spc="600" dirty="0">
                <a:solidFill>
                  <a:schemeClr val="bg1"/>
                </a:solidFill>
                <a:latin typeface="微软雅黑" panose="020B0503020204020204" pitchFamily="34" charset="-122"/>
                <a:ea typeface="微软雅黑" panose="020B0503020204020204" pitchFamily="34" charset="-122"/>
              </a:rPr>
            </a:br>
            <a:r>
              <a:rPr lang="en-US" altLang="zh-CN" sz="3600" spc="600" dirty="0">
                <a:solidFill>
                  <a:schemeClr val="bg1"/>
                </a:solidFill>
                <a:latin typeface="微软雅黑" panose="020B0503020204020204" pitchFamily="34" charset="-122"/>
                <a:ea typeface="微软雅黑" panose="020B0503020204020204" pitchFamily="34" charset="-122"/>
              </a:rPr>
              <a:t>4</a:t>
            </a:r>
            <a:r>
              <a:rPr lang="zh-CN" altLang="en-US" sz="3600" spc="600" dirty="0">
                <a:solidFill>
                  <a:schemeClr val="bg1"/>
                </a:solidFill>
                <a:latin typeface="微软雅黑" panose="020B0503020204020204" pitchFamily="34" charset="-122"/>
                <a:ea typeface="微软雅黑" panose="020B0503020204020204" pitchFamily="34" charset="-122"/>
              </a:rPr>
              <a:t>周努力上</a:t>
            </a:r>
            <a:r>
              <a:rPr lang="en-US" altLang="zh-CN" sz="3600" spc="600" dirty="0">
                <a:solidFill>
                  <a:schemeClr val="bg1"/>
                </a:solidFill>
                <a:latin typeface="微软雅黑" panose="020B0503020204020204" pitchFamily="34" charset="-122"/>
                <a:ea typeface="微软雅黑" panose="020B0503020204020204" pitchFamily="34" charset="-122"/>
              </a:rPr>
              <a:t>TOP100</a:t>
            </a:r>
            <a:r>
              <a:rPr lang="zh-CN" altLang="en-US" sz="3600" spc="600" dirty="0">
                <a:solidFill>
                  <a:schemeClr val="bg1"/>
                </a:solidFill>
                <a:latin typeface="微软雅黑" panose="020B0503020204020204" pitchFamily="34" charset="-122"/>
                <a:ea typeface="微软雅黑" panose="020B0503020204020204" pitchFamily="34" charset="-122"/>
              </a:rPr>
              <a:t>！</a:t>
            </a:r>
            <a:endParaRPr lang="zh-CN" altLang="en-US" sz="3600" spc="600" dirty="0">
              <a:latin typeface="微软雅黑" panose="020B0503020204020204" pitchFamily="34" charset="-122"/>
              <a:ea typeface="微软雅黑" panose="020B0503020204020204" pitchFamily="34" charset="-122"/>
            </a:endParaRPr>
          </a:p>
        </p:txBody>
      </p:sp>
      <p:sp>
        <p:nvSpPr>
          <p:cNvPr id="7" name="标题 1"/>
          <p:cNvSpPr txBox="1"/>
          <p:nvPr/>
        </p:nvSpPr>
        <p:spPr>
          <a:xfrm>
            <a:off x="478790" y="980440"/>
            <a:ext cx="11924030" cy="5911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pc="600" dirty="0">
                <a:solidFill>
                  <a:srgbClr val="FFC000"/>
                </a:solidFill>
                <a:latin typeface="微软雅黑" panose="020B0503020204020204" pitchFamily="34" charset="-122"/>
                <a:ea typeface="微软雅黑" panose="020B0503020204020204" pitchFamily="34" charset="-122"/>
              </a:rPr>
              <a:t>请让我们一起立一个</a:t>
            </a:r>
            <a:r>
              <a:rPr lang="en-US" altLang="zh-CN" spc="600" dirty="0">
                <a:solidFill>
                  <a:srgbClr val="FFC000"/>
                </a:solidFill>
                <a:latin typeface="微软雅黑" panose="020B0503020204020204" pitchFamily="34" charset="-122"/>
                <a:ea typeface="微软雅黑" panose="020B0503020204020204" pitchFamily="34" charset="-122"/>
              </a:rPr>
              <a:t>flag</a:t>
            </a:r>
            <a:r>
              <a:rPr lang="zh-CN" altLang="en-US" spc="600" dirty="0">
                <a:solidFill>
                  <a:srgbClr val="FFC000"/>
                </a:solidFill>
                <a:latin typeface="微软雅黑" panose="020B0503020204020204" pitchFamily="34" charset="-122"/>
                <a:ea typeface="微软雅黑" panose="020B0503020204020204" pitchFamily="34" charset="-122"/>
              </a:rPr>
              <a:t>！</a:t>
            </a:r>
            <a:endParaRPr lang="zh-CN" altLang="en-US" spc="600" dirty="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2"/>
          </p:nvPr>
        </p:nvSpPr>
        <p:spPr>
          <a:xfrm>
            <a:off x="3262563" y="2343709"/>
            <a:ext cx="5955631" cy="497957"/>
          </a:xfrm>
        </p:spPr>
        <p:txBody>
          <a:bodyPr/>
          <a:lstStyle/>
          <a:p>
            <a:r>
              <a:rPr lang="zh-CN" altLang="en-US" sz="2400" b="1" spc="600" dirty="0">
                <a:solidFill>
                  <a:srgbClr val="FFC000"/>
                </a:solidFill>
              </a:rPr>
              <a:t>再小的细节，也值得被认真对待</a:t>
            </a:r>
            <a:endParaRPr lang="zh-CN" altLang="en-US" sz="2400" b="1" spc="600" dirty="0">
              <a:solidFill>
                <a:srgbClr val="FFC000"/>
              </a:solidFill>
            </a:endParaRPr>
          </a:p>
        </p:txBody>
      </p:sp>
      <p:sp>
        <p:nvSpPr>
          <p:cNvPr id="2" name="标题 1"/>
          <p:cNvSpPr>
            <a:spLocks noGrp="1"/>
          </p:cNvSpPr>
          <p:nvPr>
            <p:ph type="title" idx="4294967295"/>
          </p:nvPr>
        </p:nvSpPr>
        <p:spPr>
          <a:xfrm>
            <a:off x="0" y="611188"/>
            <a:ext cx="6786563" cy="590550"/>
          </a:xfrm>
          <a:prstGeom prst="rect">
            <a:avLst/>
          </a:prstGeom>
        </p:spPr>
        <p:txBody>
          <a:bodyPr/>
          <a:lstStyle/>
          <a:p>
            <a:r>
              <a:rPr lang="zh-CN" altLang="en-US" dirty="0"/>
              <a:t>结语</a:t>
            </a:r>
            <a:endParaRPr lang="zh-CN" altLang="en-US" dirty="0"/>
          </a:p>
        </p:txBody>
      </p:sp>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7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704020202020204" pitchFamily="34" charset="0"/>
              <a:buChar char="•"/>
              <a:defRPr sz="2400"/>
            </a:lvl2pPr>
            <a:lvl3pPr marL="1143000" indent="-228600">
              <a:lnSpc>
                <a:spcPct val="90000"/>
              </a:lnSpc>
              <a:spcBef>
                <a:spcPts val="500"/>
              </a:spcBef>
              <a:buFont typeface="Arial" panose="020B0704020202020204" pitchFamily="34" charset="0"/>
              <a:buChar char="•"/>
              <a:defRPr sz="2000"/>
            </a:lvl3pPr>
            <a:lvl4pPr marL="1600200" indent="-228600">
              <a:lnSpc>
                <a:spcPct val="90000"/>
              </a:lnSpc>
              <a:spcBef>
                <a:spcPts val="500"/>
              </a:spcBef>
              <a:buFont typeface="Arial" panose="020B0704020202020204" pitchFamily="34" charset="0"/>
              <a:buChar char="•"/>
            </a:lvl4pPr>
            <a:lvl5pPr marL="2057400" indent="-228600">
              <a:lnSpc>
                <a:spcPct val="90000"/>
              </a:lnSpc>
              <a:spcBef>
                <a:spcPts val="500"/>
              </a:spcBef>
              <a:buFont typeface="Arial" panose="020B0704020202020204" pitchFamily="34" charset="0"/>
              <a:buChar char="•"/>
            </a:lvl5pPr>
            <a:lvl6pPr marL="2514600" indent="-228600">
              <a:lnSpc>
                <a:spcPct val="90000"/>
              </a:lnSpc>
              <a:spcBef>
                <a:spcPts val="500"/>
              </a:spcBef>
              <a:buFont typeface="Arial" panose="020B0704020202020204" pitchFamily="34" charset="0"/>
              <a:buChar char="•"/>
            </a:lvl6pPr>
            <a:lvl7pPr marL="2971800" indent="-228600">
              <a:lnSpc>
                <a:spcPct val="90000"/>
              </a:lnSpc>
              <a:spcBef>
                <a:spcPts val="500"/>
              </a:spcBef>
              <a:buFont typeface="Arial" panose="020B0704020202020204" pitchFamily="34" charset="0"/>
              <a:buChar char="•"/>
            </a:lvl7pPr>
            <a:lvl8pPr marL="3429000" indent="-228600">
              <a:lnSpc>
                <a:spcPct val="90000"/>
              </a:lnSpc>
              <a:spcBef>
                <a:spcPts val="500"/>
              </a:spcBef>
              <a:buFont typeface="Arial" panose="020B0704020202020204" pitchFamily="34" charset="0"/>
              <a:buChar char="•"/>
            </a:lvl8pPr>
            <a:lvl9pPr marL="3886200" indent="-228600">
              <a:lnSpc>
                <a:spcPct val="90000"/>
              </a:lnSpc>
              <a:spcBef>
                <a:spcPts val="500"/>
              </a:spcBef>
              <a:buFont typeface="Arial" panose="020B0704020202020204" pitchFamily="34" charset="0"/>
              <a:buChar char="•"/>
            </a:lvl9pPr>
          </a:lstStyle>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8660524" y="1817397"/>
            <a:ext cx="1716752" cy="1716752"/>
          </a:xfrm>
          <a:prstGeom prst="rect">
            <a:avLst/>
          </a:prstGeom>
        </p:spPr>
      </p:pic>
      <p:sp>
        <p:nvSpPr>
          <p:cNvPr id="2" name="文本框 1"/>
          <p:cNvSpPr txBox="1"/>
          <p:nvPr/>
        </p:nvSpPr>
        <p:spPr>
          <a:xfrm>
            <a:off x="2859729" y="3164817"/>
            <a:ext cx="2855269" cy="369332"/>
          </a:xfrm>
          <a:prstGeom prst="rect">
            <a:avLst/>
          </a:prstGeom>
        </p:spPr>
        <p:txBody>
          <a:bodyPr wrap="none" rtlCol="0">
            <a:spAutoFit/>
          </a:bodyPr>
          <a:lstStyle/>
          <a:p>
            <a:pPr algn="l"/>
            <a:r>
              <a:rPr lang="en-US" altLang="zh-CN" dirty="0">
                <a:solidFill>
                  <a:schemeClr val="bg1"/>
                </a:solidFill>
              </a:rPr>
              <a:t>service@deepshare.net.</a:t>
            </a:r>
            <a:r>
              <a:rPr lang="en-US" altLang="zh-CN" dirty="0"/>
              <a:t>net</a:t>
            </a:r>
            <a:endParaRPr lang="zh-CN" altLang="en-US"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30922" y="1108772"/>
            <a:ext cx="6503670" cy="1096010"/>
            <a:chOff x="3769988" y="2446506"/>
            <a:chExt cx="6503670" cy="1096010"/>
          </a:xfrm>
        </p:grpSpPr>
        <p:sp>
          <p:nvSpPr>
            <p:cNvPr id="21" name="文本占位符 2"/>
            <p:cNvSpPr txBox="1"/>
            <p:nvPr/>
          </p:nvSpPr>
          <p:spPr>
            <a:xfrm>
              <a:off x="4157338" y="2929106"/>
              <a:ext cx="6116320" cy="613410"/>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US patent</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22" name="组合 21"/>
            <p:cNvGrpSpPr/>
            <p:nvPr/>
          </p:nvGrpSpPr>
          <p:grpSpPr>
            <a:xfrm>
              <a:off x="3769988" y="2446506"/>
              <a:ext cx="514132" cy="836837"/>
              <a:chOff x="3576096" y="2699802"/>
              <a:chExt cx="514132" cy="836837"/>
            </a:xfrm>
          </p:grpSpPr>
          <p:sp>
            <p:nvSpPr>
              <p:cNvPr id="23" name="文本框 22"/>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1</a:t>
                </a:r>
                <a:endParaRPr lang="zh-CN" altLang="en-US" sz="4400" dirty="0">
                  <a:solidFill>
                    <a:srgbClr val="C89868"/>
                  </a:solidFill>
                  <a:latin typeface="黑体" panose="02010609060101010101" charset="-122"/>
                  <a:ea typeface="黑体" panose="02010609060101010101" charset="-122"/>
                </a:endParaRPr>
              </a:p>
            </p:txBody>
          </p:sp>
          <p:cxnSp>
            <p:nvCxnSpPr>
              <p:cNvPr id="24" name="直接连接符 23"/>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3430922" y="2378131"/>
            <a:ext cx="5870447" cy="1086542"/>
            <a:chOff x="3769988" y="2446506"/>
            <a:chExt cx="5870447" cy="1086542"/>
          </a:xfrm>
        </p:grpSpPr>
        <p:sp>
          <p:nvSpPr>
            <p:cNvPr id="42" name="文本占位符 2"/>
            <p:cNvSpPr txBox="1"/>
            <p:nvPr/>
          </p:nvSpPr>
          <p:spPr>
            <a:xfrm>
              <a:off x="4157590" y="2919875"/>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feedback 2</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43" name="组合 42"/>
            <p:cNvGrpSpPr/>
            <p:nvPr/>
          </p:nvGrpSpPr>
          <p:grpSpPr>
            <a:xfrm>
              <a:off x="3769988" y="2446506"/>
              <a:ext cx="514132" cy="836837"/>
              <a:chOff x="3576096" y="2699802"/>
              <a:chExt cx="514132" cy="836837"/>
            </a:xfrm>
          </p:grpSpPr>
          <p:sp>
            <p:nvSpPr>
              <p:cNvPr id="44" name="文本框 43"/>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2</a:t>
                </a:r>
                <a:endParaRPr lang="zh-CN" altLang="en-US" sz="4400" dirty="0">
                  <a:solidFill>
                    <a:srgbClr val="C89868"/>
                  </a:solidFill>
                  <a:latin typeface="黑体" panose="02010609060101010101" charset="-122"/>
                  <a:ea typeface="黑体" panose="02010609060101010101" charset="-122"/>
                </a:endParaRPr>
              </a:p>
            </p:txBody>
          </p:sp>
          <p:cxnSp>
            <p:nvCxnSpPr>
              <p:cNvPr id="45" name="直接连接符 44"/>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3430922" y="3628499"/>
            <a:ext cx="5870447" cy="1100512"/>
            <a:chOff x="3769988" y="2446506"/>
            <a:chExt cx="5870447" cy="1100512"/>
          </a:xfrm>
        </p:grpSpPr>
        <p:sp>
          <p:nvSpPr>
            <p:cNvPr id="13" name="文本占位符 2"/>
            <p:cNvSpPr txBox="1"/>
            <p:nvPr/>
          </p:nvSpPr>
          <p:spPr>
            <a:xfrm>
              <a:off x="4157590" y="2933845"/>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a:lstStyle>
            <a:p>
              <a:r>
                <a:rPr lang="en-US" altLang="zh-CN" spc="130" dirty="0">
                  <a:solidFill>
                    <a:schemeClr val="bg1"/>
                  </a:solidFill>
                  <a:latin typeface="思源黑体 CN Regular" panose="020B0500000000000000" pitchFamily="34" charset="-122"/>
                  <a:ea typeface="思源黑体 CN Regular" panose="020B0500000000000000" pitchFamily="34" charset="-122"/>
                </a:rPr>
                <a:t>Q&amp;A</a:t>
              </a:r>
              <a:endParaRPr lang="en-US" altLang="zh-CN" spc="13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4" name="组合 13"/>
            <p:cNvGrpSpPr/>
            <p:nvPr/>
          </p:nvGrpSpPr>
          <p:grpSpPr>
            <a:xfrm>
              <a:off x="3769988" y="2446506"/>
              <a:ext cx="514132" cy="836837"/>
              <a:chOff x="3576096" y="2699802"/>
              <a:chExt cx="514132" cy="836837"/>
            </a:xfrm>
          </p:grpSpPr>
          <p:sp>
            <p:nvSpPr>
              <p:cNvPr id="15" name="文本框 14"/>
              <p:cNvSpPr txBox="1"/>
              <p:nvPr/>
            </p:nvSpPr>
            <p:spPr>
              <a:xfrm>
                <a:off x="3576096" y="2699802"/>
                <a:ext cx="466794" cy="769441"/>
              </a:xfrm>
              <a:prstGeom prst="rect">
                <a:avLst/>
              </a:prstGeom>
              <a:noFill/>
            </p:spPr>
            <p:txBody>
              <a:bodyPr wrap="none" rtlCol="0">
                <a:spAutoFit/>
              </a:bodyPr>
              <a:lstStyle/>
              <a:p>
                <a:r>
                  <a:rPr lang="en-US" altLang="zh-CN" sz="4400" dirty="0">
                    <a:solidFill>
                      <a:srgbClr val="C89868"/>
                    </a:solidFill>
                    <a:latin typeface="黑体" panose="02010609060101010101" charset="-122"/>
                    <a:ea typeface="黑体" panose="02010609060101010101" charset="-122"/>
                  </a:rPr>
                  <a:t>3</a:t>
                </a:r>
                <a:endParaRPr lang="zh-CN" altLang="en-US" sz="4400" dirty="0">
                  <a:solidFill>
                    <a:srgbClr val="C89868"/>
                  </a:solidFill>
                  <a:latin typeface="黑体" panose="02010609060101010101" charset="-122"/>
                  <a:ea typeface="黑体" panose="02010609060101010101" charset="-122"/>
                </a:endParaRPr>
              </a:p>
            </p:txBody>
          </p:sp>
          <p:cxnSp>
            <p:nvCxnSpPr>
              <p:cNvPr id="16" name="直接连接符 15"/>
              <p:cNvCxnSpPr/>
              <p:nvPr/>
            </p:nvCxnSpPr>
            <p:spPr>
              <a:xfrm flipH="1">
                <a:off x="3818806" y="3101101"/>
                <a:ext cx="271422" cy="435538"/>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spc="130">
                <a:solidFill>
                  <a:schemeClr val="bg1"/>
                </a:solidFill>
                <a:sym typeface="+mn-ea"/>
              </a:rPr>
              <a:t>US patent</a:t>
            </a:r>
            <a:endParaRPr dirty="0"/>
          </a:p>
        </p:txBody>
      </p:sp>
      <p:sp>
        <p:nvSpPr>
          <p:cNvPr id="6" name="内容占位符 5"/>
          <p:cNvSpPr>
            <a:spLocks noGrp="1"/>
          </p:cNvSpPr>
          <p:nvPr>
            <p:ph sz="quarter" idx="10"/>
          </p:nvPr>
        </p:nvSpPr>
        <p:spPr>
          <a:xfrm>
            <a:off x="1127125" y="1995805"/>
            <a:ext cx="7335520" cy="2553335"/>
          </a:xfrm>
        </p:spPr>
        <p:txBody>
          <a:bodyPr wrap="square"/>
          <a:lstStyle/>
          <a:p>
            <a:pPr algn="l" fontAlgn="auto">
              <a:lnSpc>
                <a:spcPct val="150000"/>
              </a:lnSpc>
              <a:buClrTx/>
              <a:buSzTx/>
              <a:buFont typeface="Wingdings" panose="05000000000000000000" pitchFamily="2" charset="2"/>
              <a:buNone/>
            </a:pPr>
            <a:r>
              <a:rPr lang="zh-CN" altLang="en-US" sz="1800" spc="130" dirty="0">
                <a:solidFill>
                  <a:schemeClr val="bg1"/>
                </a:solidFill>
                <a:cs typeface="+mn-ea"/>
              </a:rPr>
              <a:t>数据是最关键的提分手段</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rPr>
              <a:t>处理过程：将同一</a:t>
            </a:r>
            <a:r>
              <a:rPr lang="en-US" altLang="zh-CN" sz="1800" spc="130" dirty="0">
                <a:solidFill>
                  <a:schemeClr val="bg1"/>
                </a:solidFill>
                <a:cs typeface="+mn-ea"/>
              </a:rPr>
              <a:t>anchor</a:t>
            </a:r>
            <a:r>
              <a:rPr lang="zh-CN" altLang="en-US" sz="1800" spc="130" dirty="0">
                <a:solidFill>
                  <a:schemeClr val="bg1"/>
                </a:solidFill>
                <a:cs typeface="+mn-ea"/>
              </a:rPr>
              <a:t>下的</a:t>
            </a:r>
            <a:r>
              <a:rPr lang="en-US" altLang="zh-CN" sz="1800" spc="130" dirty="0">
                <a:solidFill>
                  <a:schemeClr val="bg1"/>
                </a:solidFill>
                <a:cs typeface="+mn-ea"/>
              </a:rPr>
              <a:t>target </a:t>
            </a:r>
            <a:r>
              <a:rPr lang="zh-CN" altLang="en-US" sz="1800" spc="130" dirty="0">
                <a:solidFill>
                  <a:schemeClr val="bg1"/>
                </a:solidFill>
                <a:cs typeface="+mn-ea"/>
              </a:rPr>
              <a:t>都加入到训练数据中会大大的提高</a:t>
            </a:r>
            <a:r>
              <a:rPr lang="en-US" altLang="zh-CN" sz="1800" spc="130" dirty="0">
                <a:solidFill>
                  <a:schemeClr val="bg1"/>
                </a:solidFill>
                <a:cs typeface="+mn-ea"/>
              </a:rPr>
              <a:t>lb</a:t>
            </a:r>
            <a:r>
              <a:rPr lang="zh-CN" altLang="en-US" sz="1800" spc="130" dirty="0">
                <a:solidFill>
                  <a:schemeClr val="bg1"/>
                </a:solidFill>
                <a:cs typeface="+mn-ea"/>
              </a:rPr>
              <a:t>成绩。</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7" name="Picture 6" descr="Screen Shot 2022-06-25 at 5.19.05 PM"/>
          <p:cNvPicPr>
            <a:picLocks noChangeAspect="1"/>
          </p:cNvPicPr>
          <p:nvPr/>
        </p:nvPicPr>
        <p:blipFill>
          <a:blip r:embed="rId1"/>
          <a:stretch>
            <a:fillRect/>
          </a:stretch>
        </p:blipFill>
        <p:spPr>
          <a:xfrm>
            <a:off x="1127125" y="3554730"/>
            <a:ext cx="7916545" cy="28771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spc="130">
                <a:solidFill>
                  <a:schemeClr val="bg1"/>
                </a:solidFill>
                <a:sym typeface="+mn-ea"/>
              </a:rPr>
              <a:t>US patent</a:t>
            </a:r>
            <a:endParaRPr dirty="0"/>
          </a:p>
        </p:txBody>
      </p:sp>
      <p:sp>
        <p:nvSpPr>
          <p:cNvPr id="6" name="内容占位符 5"/>
          <p:cNvSpPr>
            <a:spLocks noGrp="1"/>
          </p:cNvSpPr>
          <p:nvPr>
            <p:ph sz="quarter" idx="10"/>
          </p:nvPr>
        </p:nvSpPr>
        <p:spPr>
          <a:xfrm>
            <a:off x="1127125" y="1995805"/>
            <a:ext cx="9264650" cy="2009775"/>
          </a:xfrm>
        </p:spPr>
        <p:txBody>
          <a:bodyPr wrap="square"/>
          <a:lstStyle/>
          <a:p>
            <a:pPr algn="l" fontAlgn="auto">
              <a:lnSpc>
                <a:spcPct val="150000"/>
              </a:lnSpc>
              <a:buClrTx/>
              <a:buSzTx/>
              <a:buFont typeface="Wingdings" panose="05000000000000000000" pitchFamily="2" charset="2"/>
              <a:buNone/>
            </a:pPr>
            <a:r>
              <a:rPr lang="zh-CN" altLang="en-US" sz="1800" spc="130" dirty="0">
                <a:solidFill>
                  <a:schemeClr val="bg1"/>
                </a:solidFill>
                <a:cs typeface="+mn-ea"/>
              </a:rPr>
              <a:t>线下</a:t>
            </a:r>
            <a:r>
              <a:rPr lang="en-US" altLang="zh-CN" sz="1800" spc="130" dirty="0">
                <a:solidFill>
                  <a:schemeClr val="bg1"/>
                </a:solidFill>
                <a:cs typeface="+mn-ea"/>
              </a:rPr>
              <a:t>cv</a:t>
            </a:r>
            <a:r>
              <a:rPr lang="zh-CN" altLang="en-US" sz="1800" spc="130" dirty="0">
                <a:solidFill>
                  <a:schemeClr val="bg1"/>
                </a:solidFill>
                <a:cs typeface="+mn-ea"/>
              </a:rPr>
              <a:t>策略：</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rPr>
              <a:t>StratifiedGroupKFold 和 GroupKFold， 都可以有提高线下</a:t>
            </a:r>
            <a:r>
              <a:rPr lang="en-US" altLang="zh-CN" sz="1800" spc="130" dirty="0">
                <a:solidFill>
                  <a:schemeClr val="bg1"/>
                </a:solidFill>
                <a:cs typeface="+mn-ea"/>
              </a:rPr>
              <a:t>cv</a:t>
            </a:r>
            <a:r>
              <a:rPr lang="zh-CN" altLang="en-US" sz="1800" spc="130" dirty="0">
                <a:solidFill>
                  <a:schemeClr val="bg1"/>
                </a:solidFill>
                <a:cs typeface="+mn-ea"/>
              </a:rPr>
              <a:t>和</a:t>
            </a:r>
            <a:r>
              <a:rPr lang="en-US" altLang="zh-CN" sz="1800" spc="130" dirty="0">
                <a:solidFill>
                  <a:schemeClr val="bg1"/>
                </a:solidFill>
                <a:cs typeface="+mn-ea"/>
              </a:rPr>
              <a:t>lb</a:t>
            </a:r>
            <a:r>
              <a:rPr lang="zh-CN" altLang="en-US" sz="1800" spc="130" dirty="0">
                <a:solidFill>
                  <a:schemeClr val="bg1"/>
                </a:solidFill>
                <a:cs typeface="+mn-ea"/>
              </a:rPr>
              <a:t>的一致性，</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sym typeface="+mn-ea"/>
              </a:rPr>
              <a:t>GroupKFold会使得每</a:t>
            </a:r>
            <a:r>
              <a:rPr lang="en-US" altLang="zh-CN" sz="1800" spc="130" dirty="0">
                <a:solidFill>
                  <a:schemeClr val="bg1"/>
                </a:solidFill>
                <a:cs typeface="+mn-ea"/>
                <a:sym typeface="+mn-ea"/>
              </a:rPr>
              <a:t>Flod</a:t>
            </a:r>
            <a:r>
              <a:rPr lang="zh-CN" altLang="en-US" sz="1800" spc="130" dirty="0">
                <a:solidFill>
                  <a:schemeClr val="bg1"/>
                </a:solidFill>
                <a:cs typeface="+mn-ea"/>
                <a:sym typeface="+mn-ea"/>
              </a:rPr>
              <a:t>的训练数据</a:t>
            </a:r>
            <a:r>
              <a:rPr lang="en-US" altLang="zh-CN" sz="1800" spc="130" dirty="0">
                <a:solidFill>
                  <a:schemeClr val="bg1"/>
                </a:solidFill>
                <a:cs typeface="+mn-ea"/>
                <a:sym typeface="+mn-ea"/>
              </a:rPr>
              <a:t>size</a:t>
            </a:r>
            <a:r>
              <a:rPr lang="zh-CN" altLang="en-US" sz="1800" spc="130" dirty="0">
                <a:solidFill>
                  <a:schemeClr val="bg1"/>
                </a:solidFill>
                <a:cs typeface="+mn-ea"/>
                <a:sym typeface="+mn-ea"/>
              </a:rPr>
              <a:t>一致，StratifiedGroupKFold 这个会使得</a:t>
            </a:r>
            <a:r>
              <a:rPr lang="en-US" altLang="zh-CN" sz="1800" spc="130" dirty="0">
                <a:solidFill>
                  <a:schemeClr val="bg1"/>
                </a:solidFill>
                <a:cs typeface="+mn-ea"/>
                <a:sym typeface="+mn-ea"/>
              </a:rPr>
              <a:t>train </a:t>
            </a:r>
            <a:r>
              <a:rPr lang="zh-CN" altLang="en-US" sz="1800" spc="130" dirty="0">
                <a:solidFill>
                  <a:schemeClr val="bg1"/>
                </a:solidFill>
                <a:cs typeface="+mn-ea"/>
                <a:sym typeface="+mn-ea"/>
              </a:rPr>
              <a:t>数据和 </a:t>
            </a:r>
            <a:r>
              <a:rPr lang="en-US" altLang="zh-CN" sz="1800" spc="130" dirty="0">
                <a:solidFill>
                  <a:schemeClr val="bg1"/>
                </a:solidFill>
                <a:cs typeface="+mn-ea"/>
                <a:sym typeface="+mn-ea"/>
              </a:rPr>
              <a:t>val</a:t>
            </a:r>
            <a:r>
              <a:rPr lang="zh-CN" altLang="en-US" sz="1800" spc="130" dirty="0">
                <a:solidFill>
                  <a:schemeClr val="bg1"/>
                </a:solidFill>
                <a:cs typeface="+mn-ea"/>
                <a:sym typeface="+mn-ea"/>
              </a:rPr>
              <a:t>的</a:t>
            </a:r>
            <a:r>
              <a:rPr lang="en-US" altLang="zh-CN" sz="1800" spc="130" dirty="0">
                <a:solidFill>
                  <a:schemeClr val="bg1"/>
                </a:solidFill>
                <a:cs typeface="+mn-ea"/>
                <a:sym typeface="+mn-ea"/>
              </a:rPr>
              <a:t>label</a:t>
            </a:r>
            <a:r>
              <a:rPr lang="zh-CN" altLang="en-US" sz="1800" spc="130" dirty="0">
                <a:solidFill>
                  <a:schemeClr val="bg1"/>
                </a:solidFill>
                <a:cs typeface="+mn-ea"/>
                <a:sym typeface="+mn-ea"/>
              </a:rPr>
              <a:t>的数据分布是一致的，</a:t>
            </a:r>
            <a:r>
              <a:rPr lang="en-US" altLang="zh-CN" sz="1800" spc="130" dirty="0">
                <a:solidFill>
                  <a:schemeClr val="bg1"/>
                </a:solidFill>
                <a:cs typeface="+mn-ea"/>
                <a:sym typeface="+mn-ea"/>
              </a:rPr>
              <a:t>both </a:t>
            </a:r>
            <a:r>
              <a:rPr lang="zh-CN" altLang="en-US" sz="1800" spc="130" dirty="0">
                <a:solidFill>
                  <a:schemeClr val="bg1"/>
                </a:solidFill>
                <a:cs typeface="+mn-ea"/>
                <a:sym typeface="+mn-ea"/>
              </a:rPr>
              <a:t>都要使用</a:t>
            </a:r>
            <a:endParaRPr lang="zh-CN" altLang="en-US" sz="1800" spc="130" dirty="0">
              <a:solidFill>
                <a:schemeClr val="bg1"/>
              </a:solidFill>
              <a:cs typeface="+mn-ea"/>
              <a:sym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spc="130">
                <a:solidFill>
                  <a:schemeClr val="bg1"/>
                </a:solidFill>
                <a:sym typeface="+mn-ea"/>
              </a:rPr>
              <a:t>US patent</a:t>
            </a:r>
            <a:endParaRPr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12" name="Picture 11" descr="Screen Shot 2022-06-25 at 5.25.07 PM"/>
          <p:cNvPicPr>
            <a:picLocks noChangeAspect="1"/>
          </p:cNvPicPr>
          <p:nvPr/>
        </p:nvPicPr>
        <p:blipFill>
          <a:blip r:embed="rId1"/>
          <a:stretch>
            <a:fillRect/>
          </a:stretch>
        </p:blipFill>
        <p:spPr>
          <a:xfrm>
            <a:off x="558165" y="2015490"/>
            <a:ext cx="10174605" cy="4742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spc="130">
                <a:solidFill>
                  <a:schemeClr val="bg1"/>
                </a:solidFill>
                <a:sym typeface="+mn-ea"/>
              </a:rPr>
              <a:t>US patent</a:t>
            </a:r>
            <a:endParaRPr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内容占位符 5"/>
          <p:cNvSpPr>
            <a:spLocks noGrp="1"/>
          </p:cNvSpPr>
          <p:nvPr>
            <p:ph sz="quarter" idx="10"/>
          </p:nvPr>
        </p:nvSpPr>
        <p:spPr>
          <a:xfrm>
            <a:off x="594995" y="2184400"/>
            <a:ext cx="9264650" cy="4184650"/>
          </a:xfrm>
        </p:spPr>
        <p:txBody>
          <a:bodyPr wrap="square"/>
          <a:p>
            <a:pPr algn="l" fontAlgn="auto">
              <a:lnSpc>
                <a:spcPct val="150000"/>
              </a:lnSpc>
              <a:buClrTx/>
              <a:buSzTx/>
              <a:buFont typeface="Wingdings" panose="05000000000000000000" pitchFamily="2" charset="2"/>
              <a:buNone/>
            </a:pPr>
            <a:r>
              <a:rPr lang="en-US" altLang="zh-CN" sz="1800" spc="130" dirty="0">
                <a:solidFill>
                  <a:schemeClr val="bg1"/>
                </a:solidFill>
                <a:cs typeface="+mn-ea"/>
              </a:rPr>
              <a:t>model</a:t>
            </a:r>
            <a:r>
              <a:rPr lang="zh-CN" altLang="en-US" sz="1800" spc="130" dirty="0">
                <a:solidFill>
                  <a:schemeClr val="bg1"/>
                </a:solidFill>
                <a:cs typeface="+mn-ea"/>
              </a:rPr>
              <a:t>层面：</a:t>
            </a:r>
            <a:endParaRPr lang="zh-CN" altLang="en-US" sz="1800" spc="130" dirty="0">
              <a:solidFill>
                <a:schemeClr val="bg1"/>
              </a:solidFill>
              <a:cs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r>
              <a:rPr lang="en-US" altLang="zh-CN" sz="1800" spc="130" dirty="0">
                <a:solidFill>
                  <a:schemeClr val="bg1"/>
                </a:solidFill>
                <a:cs typeface="+mn-ea"/>
                <a:sym typeface="+mn-ea"/>
              </a:rPr>
              <a:t>add lstm head</a:t>
            </a:r>
            <a:r>
              <a:rPr lang="zh-CN" altLang="en-US" sz="1800" spc="130" dirty="0">
                <a:solidFill>
                  <a:schemeClr val="bg1"/>
                </a:solidFill>
                <a:cs typeface="+mn-ea"/>
                <a:sym typeface="+mn-ea"/>
              </a:rPr>
              <a:t>， </a:t>
            </a:r>
            <a:r>
              <a:rPr lang="en-US" altLang="zh-CN" sz="1800" spc="130" dirty="0">
                <a:solidFill>
                  <a:schemeClr val="bg1"/>
                </a:solidFill>
                <a:cs typeface="+mn-ea"/>
                <a:sym typeface="+mn-ea"/>
              </a:rPr>
              <a:t>bert</a:t>
            </a:r>
            <a:r>
              <a:rPr lang="zh-CN" altLang="en-US" sz="1800" spc="130" dirty="0">
                <a:solidFill>
                  <a:schemeClr val="bg1"/>
                </a:solidFill>
                <a:cs typeface="+mn-ea"/>
                <a:sym typeface="+mn-ea"/>
              </a:rPr>
              <a:t>层设置较小的学习率(2e-5, 3e-5)， 而</a:t>
            </a:r>
            <a:r>
              <a:rPr lang="en-US" altLang="zh-CN" sz="1800" spc="130" dirty="0">
                <a:solidFill>
                  <a:schemeClr val="bg1"/>
                </a:solidFill>
                <a:cs typeface="+mn-ea"/>
                <a:sym typeface="+mn-ea"/>
              </a:rPr>
              <a:t>lstm</a:t>
            </a:r>
            <a:r>
              <a:rPr lang="zh-CN" altLang="en-US" sz="1800" spc="130" dirty="0">
                <a:solidFill>
                  <a:schemeClr val="bg1"/>
                </a:solidFill>
                <a:cs typeface="+mn-ea"/>
                <a:sym typeface="+mn-ea"/>
              </a:rPr>
              <a:t>层设置较大的学习率(1e-3)，</a:t>
            </a: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r>
              <a:rPr lang="zh-CN" altLang="en-US" sz="1800" spc="130" dirty="0">
                <a:solidFill>
                  <a:schemeClr val="bg1"/>
                </a:solidFill>
                <a:cs typeface="+mn-ea"/>
                <a:sym typeface="+mn-ea"/>
              </a:rPr>
              <a:t>受</a:t>
            </a:r>
            <a:r>
              <a:rPr lang="en-US" altLang="zh-CN" sz="1800" spc="130" dirty="0">
                <a:solidFill>
                  <a:schemeClr val="bg1"/>
                </a:solidFill>
                <a:cs typeface="+mn-ea"/>
                <a:sym typeface="+mn-ea"/>
              </a:rPr>
              <a:t>promotion learning</a:t>
            </a:r>
            <a:r>
              <a:rPr lang="zh-CN" altLang="en-US" sz="1800" spc="130" dirty="0">
                <a:solidFill>
                  <a:schemeClr val="bg1"/>
                </a:solidFill>
                <a:cs typeface="+mn-ea"/>
                <a:sym typeface="+mn-ea"/>
              </a:rPr>
              <a:t>启发冻结</a:t>
            </a:r>
            <a:r>
              <a:rPr lang="en-US" altLang="zh-CN" sz="1800" spc="130" dirty="0">
                <a:solidFill>
                  <a:schemeClr val="bg1"/>
                </a:solidFill>
                <a:cs typeface="+mn-ea"/>
                <a:sym typeface="+mn-ea"/>
              </a:rPr>
              <a:t>embedding</a:t>
            </a:r>
            <a:r>
              <a:rPr lang="zh-CN" altLang="en-US" sz="1800" spc="130" dirty="0">
                <a:solidFill>
                  <a:schemeClr val="bg1"/>
                </a:solidFill>
                <a:cs typeface="+mn-ea"/>
                <a:sym typeface="+mn-ea"/>
              </a:rPr>
              <a:t>层</a:t>
            </a: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sym typeface="+mn-ea"/>
            </a:endParaRPr>
          </a:p>
          <a:p>
            <a:pPr algn="l" fontAlgn="auto">
              <a:lnSpc>
                <a:spcPct val="150000"/>
              </a:lnSpc>
              <a:buClrTx/>
              <a:buSzTx/>
              <a:buFont typeface="Wingdings" panose="05000000000000000000" pitchFamily="2" charset="2"/>
              <a:buNone/>
            </a:pPr>
            <a:endParaRPr lang="zh-CN" altLang="en-US" sz="1800" spc="130" dirty="0">
              <a:solidFill>
                <a:schemeClr val="bg1"/>
              </a:solidFill>
              <a:cs typeface="+mn-ea"/>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spc="130">
                <a:solidFill>
                  <a:schemeClr val="bg1"/>
                </a:solidFill>
                <a:sym typeface="+mn-ea"/>
              </a:rPr>
              <a:t>US patent</a:t>
            </a:r>
            <a:endParaRPr dirty="0"/>
          </a:p>
        </p:txBody>
      </p:sp>
      <p:sp>
        <p:nvSpPr>
          <p:cNvPr id="6" name="内容占位符 5"/>
          <p:cNvSpPr>
            <a:spLocks noGrp="1"/>
          </p:cNvSpPr>
          <p:nvPr>
            <p:ph sz="quarter" idx="10"/>
          </p:nvPr>
        </p:nvSpPr>
        <p:spPr>
          <a:xfrm>
            <a:off x="238760" y="6206490"/>
            <a:ext cx="9113520" cy="542290"/>
          </a:xfrm>
        </p:spPr>
        <p:txBody>
          <a:bodyPr wrap="square"/>
          <a:lstStyle/>
          <a:p>
            <a:pPr algn="l" fontAlgn="auto">
              <a:lnSpc>
                <a:spcPct val="150000"/>
              </a:lnSpc>
              <a:buClrTx/>
              <a:buSzTx/>
              <a:buFont typeface="Wingdings" panose="05000000000000000000" pitchFamily="2" charset="2"/>
              <a:buNone/>
            </a:pPr>
            <a:r>
              <a:rPr lang="zh-CN" altLang="en-US" sz="700" b="1" spc="130" dirty="0">
                <a:solidFill>
                  <a:srgbClr val="FFC000"/>
                </a:solidFill>
                <a:cs typeface="+mn-ea"/>
              </a:rPr>
              <a:t>https://www.kaggle.com/competitions/us-patent-phrase-to-phrase-matching/discussion/332420</a:t>
            </a:r>
            <a:endParaRPr lang="zh-CN" altLang="en-US" sz="700" b="1" spc="130" dirty="0">
              <a:solidFill>
                <a:srgbClr val="FFC000"/>
              </a:solidFill>
              <a:cs typeface="+mn-ea"/>
            </a:endParaRPr>
          </a:p>
          <a:p>
            <a:pPr algn="l" fontAlgn="auto">
              <a:lnSpc>
                <a:spcPct val="150000"/>
              </a:lnSpc>
              <a:buClrTx/>
              <a:buSzTx/>
              <a:buFont typeface="Wingdings" panose="05000000000000000000" pitchFamily="2" charset="2"/>
              <a:buNone/>
            </a:pPr>
            <a:endParaRPr lang="zh-CN" altLang="en-US" sz="700" b="1" spc="130" dirty="0">
              <a:solidFill>
                <a:srgbClr val="FFC000"/>
              </a:solidFill>
              <a:cs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3" name="Picture 2"/>
          <p:cNvPicPr>
            <a:picLocks noChangeAspect="1"/>
          </p:cNvPicPr>
          <p:nvPr/>
        </p:nvPicPr>
        <p:blipFill>
          <a:blip r:embed="rId1"/>
          <a:stretch>
            <a:fillRect/>
          </a:stretch>
        </p:blipFill>
        <p:spPr>
          <a:xfrm>
            <a:off x="3651250" y="1833245"/>
            <a:ext cx="8046720" cy="4647565"/>
          </a:xfrm>
          <a:prstGeom prst="rect">
            <a:avLst/>
          </a:prstGeom>
        </p:spPr>
      </p:pic>
      <p:sp>
        <p:nvSpPr>
          <p:cNvPr id="7" name="副标题 4"/>
          <p:cNvSpPr>
            <a:spLocks noGrp="1"/>
          </p:cNvSpPr>
          <p:nvPr/>
        </p:nvSpPr>
        <p:spPr>
          <a:xfrm>
            <a:off x="537845" y="1917700"/>
            <a:ext cx="2396490" cy="368300"/>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en-US" altLang="zh-CN" dirty="0">
                <a:solidFill>
                  <a:schemeClr val="bg1"/>
                </a:solidFill>
                <a:latin typeface="思源黑体 CN Regular" panose="020B0500000000000000" pitchFamily="34" charset="-122"/>
                <a:ea typeface="思源黑体 CN Regular" panose="020B0500000000000000" pitchFamily="34" charset="-122"/>
              </a:rPr>
              <a:t>fgm</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1</a:t>
            </a:r>
            <a:r>
              <a:rPr lang="zh-CN" altLang="en-US" dirty="0"/>
              <a:t> </a:t>
            </a:r>
            <a:r>
              <a:rPr lang="en-US" altLang="zh-CN" spc="130">
                <a:solidFill>
                  <a:schemeClr val="bg1"/>
                </a:solidFill>
                <a:sym typeface="+mn-ea"/>
              </a:rPr>
              <a:t>US patent</a:t>
            </a:r>
            <a:endParaRPr dirty="0"/>
          </a:p>
        </p:txBody>
      </p:sp>
      <p:sp>
        <p:nvSpPr>
          <p:cNvPr id="6" name="内容占位符 5"/>
          <p:cNvSpPr>
            <a:spLocks noGrp="1"/>
          </p:cNvSpPr>
          <p:nvPr>
            <p:ph sz="quarter" idx="10"/>
          </p:nvPr>
        </p:nvSpPr>
        <p:spPr>
          <a:xfrm>
            <a:off x="238760" y="6206490"/>
            <a:ext cx="9113520" cy="542290"/>
          </a:xfrm>
        </p:spPr>
        <p:txBody>
          <a:bodyPr wrap="square"/>
          <a:lstStyle/>
          <a:p>
            <a:pPr algn="l" fontAlgn="auto">
              <a:lnSpc>
                <a:spcPct val="150000"/>
              </a:lnSpc>
              <a:buClrTx/>
              <a:buSzTx/>
              <a:buFont typeface="Wingdings" panose="05000000000000000000" pitchFamily="2" charset="2"/>
              <a:buNone/>
            </a:pPr>
            <a:r>
              <a:rPr lang="zh-CN" altLang="en-US" sz="700" b="1" spc="130" dirty="0">
                <a:solidFill>
                  <a:srgbClr val="FFC000"/>
                </a:solidFill>
                <a:cs typeface="+mn-ea"/>
              </a:rPr>
              <a:t>https://www.kaggle.com/competitions/us-patent-phrase-to-phrase-matching/discussion/332420</a:t>
            </a:r>
            <a:endParaRPr lang="zh-CN" altLang="en-US" sz="700" b="1" spc="130" dirty="0">
              <a:solidFill>
                <a:srgbClr val="FFC000"/>
              </a:solidFill>
              <a:cs typeface="+mn-ea"/>
            </a:endParaRPr>
          </a:p>
          <a:p>
            <a:pPr algn="l" fontAlgn="auto">
              <a:lnSpc>
                <a:spcPct val="150000"/>
              </a:lnSpc>
              <a:buClrTx/>
              <a:buSzTx/>
              <a:buFont typeface="Wingdings" panose="05000000000000000000" pitchFamily="2" charset="2"/>
              <a:buNone/>
            </a:pPr>
            <a:endParaRPr lang="zh-CN" altLang="en-US" sz="700" b="1" spc="130" dirty="0">
              <a:solidFill>
                <a:srgbClr val="FFC000"/>
              </a:solidFill>
              <a:cs typeface="+mn-ea"/>
            </a:endParaRPr>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副标题 4"/>
          <p:cNvSpPr>
            <a:spLocks noGrp="1"/>
          </p:cNvSpPr>
          <p:nvPr/>
        </p:nvSpPr>
        <p:spPr>
          <a:xfrm>
            <a:off x="537845" y="1917700"/>
            <a:ext cx="2396490" cy="368300"/>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en-US" altLang="zh-CN" dirty="0">
                <a:solidFill>
                  <a:schemeClr val="bg1"/>
                </a:solidFill>
                <a:latin typeface="思源黑体 CN Regular" panose="020B0500000000000000" pitchFamily="34" charset="-122"/>
                <a:ea typeface="思源黑体 CN Regular" panose="020B0500000000000000" pitchFamily="34" charset="-122"/>
              </a:rPr>
              <a:t>ema</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pic>
        <p:nvPicPr>
          <p:cNvPr id="2" name="Picture 1"/>
          <p:cNvPicPr>
            <a:picLocks noChangeAspect="1"/>
          </p:cNvPicPr>
          <p:nvPr/>
        </p:nvPicPr>
        <p:blipFill>
          <a:blip r:embed="rId1"/>
          <a:stretch>
            <a:fillRect/>
          </a:stretch>
        </p:blipFill>
        <p:spPr>
          <a:xfrm>
            <a:off x="3861435" y="1165860"/>
            <a:ext cx="7950835" cy="5553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9423" y="576766"/>
            <a:ext cx="6786465" cy="589280"/>
          </a:xfrm>
        </p:spPr>
        <p:txBody>
          <a:bodyPr/>
          <a:lstStyle/>
          <a:p>
            <a:r>
              <a:rPr lang="en-US" altLang="zh-CN" dirty="0"/>
              <a:t>2 feedback 2</a:t>
            </a:r>
            <a:endParaRPr lang="en-US" altLang="zh-CN" dirty="0"/>
          </a:p>
        </p:txBody>
      </p:sp>
      <p:sp>
        <p:nvSpPr>
          <p:cNvPr id="5" name="副标题 4"/>
          <p:cNvSpPr>
            <a:spLocks noGrp="1"/>
          </p:cNvSpPr>
          <p:nvPr>
            <p:ph type="subTitle" idx="1"/>
          </p:nvPr>
        </p:nvSpPr>
        <p:spPr>
          <a:xfrm>
            <a:off x="479423" y="1275723"/>
            <a:ext cx="4471686" cy="368300"/>
          </a:xfrm>
        </p:spPr>
        <p:txBody>
          <a:bodyPr/>
          <a:lstStyle/>
          <a:p>
            <a:r>
              <a:rPr lang="en-US" altLang="zh-CN" dirty="0">
                <a:solidFill>
                  <a:schemeClr val="bg1"/>
                </a:solidFill>
                <a:latin typeface="思源黑体 CN Regular" panose="020B0500000000000000" pitchFamily="34" charset="-122"/>
                <a:ea typeface="思源黑体 CN Regular" panose="020B0500000000000000" pitchFamily="34" charset="-122"/>
              </a:rPr>
              <a:t>top solution</a:t>
            </a:r>
            <a:r>
              <a:rPr lang="zh-CN" altLang="en-US" dirty="0">
                <a:solidFill>
                  <a:schemeClr val="bg1"/>
                </a:solidFill>
                <a:latin typeface="思源黑体 CN Regular" panose="020B0500000000000000" pitchFamily="34" charset="-122"/>
                <a:ea typeface="思源黑体 CN Regular" panose="020B0500000000000000" pitchFamily="34" charset="-122"/>
              </a:rPr>
              <a:t>：</a:t>
            </a:r>
            <a:r>
              <a:rPr lang="en-US" altLang="zh-CN" dirty="0">
                <a:solidFill>
                  <a:schemeClr val="bg1"/>
                </a:solidFill>
                <a:latin typeface="思源黑体 CN Regular" panose="020B0500000000000000" pitchFamily="34" charset="-122"/>
                <a:ea typeface="思源黑体 CN Regular" panose="020B0500000000000000" pitchFamily="34" charset="-122"/>
              </a:rPr>
              <a:t>simple is better</a:t>
            </a:r>
            <a:endParaRPr lang="en-US" altLang="zh-CN" dirty="0">
              <a:solidFill>
                <a:schemeClr val="bg1"/>
              </a:solidFill>
              <a:latin typeface="思源黑体 CN Regular" panose="020B0500000000000000" pitchFamily="34" charset="-122"/>
              <a:ea typeface="思源黑体 CN Regular" panose="020B0500000000000000" pitchFamily="34" charset="-122"/>
            </a:endParaRPr>
          </a:p>
        </p:txBody>
      </p:sp>
      <p:sp>
        <p:nvSpPr>
          <p:cNvPr id="7" name="副标题 4"/>
          <p:cNvSpPr>
            <a:spLocks noGrp="1"/>
          </p:cNvSpPr>
          <p:nvPr/>
        </p:nvSpPr>
        <p:spPr>
          <a:xfrm>
            <a:off x="537845" y="1917700"/>
            <a:ext cx="10858500" cy="1198880"/>
          </a:xfrm>
        </p:spPr>
        <p:txBody>
          <a:bodyPr wrap="square">
            <a:spAutoFit/>
          </a:bodyPr>
          <a:lstStyle>
            <a:lvl1pPr marL="0" indent="0" algn="l" defTabSz="914400" rtl="0" eaLnBrk="1" latinLnBrk="0" hangingPunct="1">
              <a:lnSpc>
                <a:spcPct val="90000"/>
              </a:lnSpc>
              <a:spcBef>
                <a:spcPts val="1000"/>
              </a:spcBef>
              <a:buFont typeface="Arial" panose="020B07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7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7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704020202020204" pitchFamily="34" charset="0"/>
              <a:buNone/>
              <a:defRPr sz="1600" kern="1200">
                <a:solidFill>
                  <a:schemeClr val="tx1"/>
                </a:solidFill>
                <a:latin typeface="+mn-lt"/>
                <a:ea typeface="+mn-ea"/>
                <a:cs typeface="+mn-cs"/>
              </a:defRPr>
            </a:lvl9pPr>
          </a:lstStyle>
          <a:p>
            <a:r>
              <a:rPr lang="zh-CN" altLang="en-US" dirty="0">
                <a:solidFill>
                  <a:schemeClr val="bg1"/>
                </a:solidFill>
                <a:latin typeface="思源黑体 CN Regular" panose="020B0500000000000000" pitchFamily="34" charset="-122"/>
                <a:ea typeface="思源黑体 CN Regular" panose="020B0500000000000000" pitchFamily="34" charset="-122"/>
              </a:rPr>
              <a:t>本次比赛的目标是将学生写作中的议论元素分类为**“有效”、“充分”或“无效”**。参赛者将创建一个使用代表美国 6 至 12 年级人口的数据进行训练的模型，以尽量减少偏差。来自本次比赛的模型将有助于为学生获得关于他们的议论文的更多反馈铺平道路。借助自动指导，学生可以完成更多作业，最终成为更自信、更熟练的作家。</a:t>
            </a:r>
            <a:endParaRPr lang="zh-CN" altLang="en-US" dirty="0">
              <a:solidFill>
                <a:schemeClr val="bg1"/>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等线 Light"/>
        <a:ea typeface="思源黑体 CN Regular"/>
        <a:cs typeface=""/>
      </a:majorFont>
      <a:minorFont>
        <a:latin typeface="等线"/>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1462</Words>
  <Application>WPS Presentation</Application>
  <PresentationFormat>宽屏</PresentationFormat>
  <Paragraphs>109</Paragraphs>
  <Slides>15</Slides>
  <Notes>16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vt:i4>
      </vt:variant>
    </vt:vector>
  </HeadingPairs>
  <TitlesOfParts>
    <vt:vector size="31" baseType="lpstr">
      <vt:lpstr>Arial</vt:lpstr>
      <vt:lpstr>宋体</vt:lpstr>
      <vt:lpstr>Wingdings</vt:lpstr>
      <vt:lpstr>微软雅黑</vt:lpstr>
      <vt:lpstr>汉仪旗黑</vt:lpstr>
      <vt:lpstr>思源黑体 CN Bold</vt:lpstr>
      <vt:lpstr>汉仪中黑KW</vt:lpstr>
      <vt:lpstr>思源黑体 CN Regular</vt:lpstr>
      <vt:lpstr>微软雅黑 Light</vt:lpstr>
      <vt:lpstr>等线</vt:lpstr>
      <vt:lpstr>思源黑体 CN Light</vt:lpstr>
      <vt:lpstr>汉仪中等线KW</vt:lpstr>
      <vt:lpstr>黑体</vt:lpstr>
      <vt:lpstr>宋体</vt:lpstr>
      <vt:lpstr>Arial Unicode MS</vt:lpstr>
      <vt:lpstr>深度学习项目PPT模板V1.4</vt:lpstr>
      <vt:lpstr>Kaggle LLM 问答大赛     模型训练技巧 </vt:lpstr>
      <vt:lpstr>PowerPoint 演示文稿</vt:lpstr>
      <vt:lpstr>1 US patent</vt:lpstr>
      <vt:lpstr>1 US patent</vt:lpstr>
      <vt:lpstr>1 US patent</vt:lpstr>
      <vt:lpstr>1 US patent</vt:lpstr>
      <vt:lpstr>1 US patent</vt:lpstr>
      <vt:lpstr>1 US patent</vt:lpstr>
      <vt:lpstr>2 feedback 2</vt:lpstr>
      <vt:lpstr>2 feedback 2</vt:lpstr>
      <vt:lpstr>2 feedback 2</vt:lpstr>
      <vt:lpstr>3 答疑互动 </vt:lpstr>
      <vt:lpstr>我承诺： 4周努力上TOP100！</vt:lpstr>
      <vt:lpstr>结语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Han</cp:lastModifiedBy>
  <cp:revision>1682</cp:revision>
  <dcterms:created xsi:type="dcterms:W3CDTF">2024-03-31T08:29:14Z</dcterms:created>
  <dcterms:modified xsi:type="dcterms:W3CDTF">2024-03-31T08:29:14Z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1033-6.5.2.8766</vt:lpwstr>
  </property>
  <property fmtid="{D5CDD505-2E9C-101B-9397-08002B2CF9AE}" pid="3" name="ICV">
    <vt:lpwstr>52ECEE4B628C421288BC71FBD5DC0DF9</vt:lpwstr>
  </property>
</Properties>
</file>